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sldIdLst>
    <p:sldId id="256" r:id="rId5"/>
    <p:sldId id="261" r:id="rId6"/>
    <p:sldId id="257" r:id="rId7"/>
    <p:sldId id="259" r:id="rId8"/>
    <p:sldId id="263" r:id="rId9"/>
    <p:sldId id="258" r:id="rId10"/>
    <p:sldId id="264" r:id="rId11"/>
    <p:sldId id="265" r:id="rId12"/>
    <p:sldId id="266" r:id="rId13"/>
    <p:sldId id="267" r:id="rId14"/>
    <p:sldId id="268" r:id="rId15"/>
    <p:sldId id="270" r:id="rId16"/>
    <p:sldId id="271" r:id="rId17"/>
    <p:sldId id="273" r:id="rId18"/>
    <p:sldId id="274" r:id="rId19"/>
    <p:sldId id="275" r:id="rId20"/>
    <p:sldId id="286" r:id="rId21"/>
    <p:sldId id="276" r:id="rId22"/>
    <p:sldId id="277" r:id="rId23"/>
    <p:sldId id="262" r:id="rId24"/>
    <p:sldId id="260" r:id="rId25"/>
    <p:sldId id="280" r:id="rId26"/>
    <p:sldId id="281" r:id="rId27"/>
    <p:sldId id="279" r:id="rId28"/>
    <p:sldId id="282" r:id="rId29"/>
    <p:sldId id="283" r:id="rId30"/>
    <p:sldId id="284" r:id="rId31"/>
    <p:sldId id="287" r:id="rId32"/>
    <p:sldId id="285" r:id="rId33"/>
    <p:sldId id="288"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tvin, Marie-Christine" userId="324dcd23-575c-49b3-a735-99ba853b336e" providerId="ADAL" clId="{F109A017-DC88-4259-B2C2-6EADFF37707E}"/>
    <pc:docChg chg="undo custSel addSld modSld sldOrd">
      <pc:chgData name="Potvin, Marie-Christine" userId="324dcd23-575c-49b3-a735-99ba853b336e" providerId="ADAL" clId="{F109A017-DC88-4259-B2C2-6EADFF37707E}" dt="2023-07-19T20:03:20.995" v="498" actId="20577"/>
      <pc:docMkLst>
        <pc:docMk/>
      </pc:docMkLst>
      <pc:sldChg chg="modSp mod">
        <pc:chgData name="Potvin, Marie-Christine" userId="324dcd23-575c-49b3-a735-99ba853b336e" providerId="ADAL" clId="{F109A017-DC88-4259-B2C2-6EADFF37707E}" dt="2023-07-19T17:34:16.513" v="406" actId="20577"/>
        <pc:sldMkLst>
          <pc:docMk/>
          <pc:sldMk cId="322622582" sldId="258"/>
        </pc:sldMkLst>
        <pc:spChg chg="mod">
          <ac:chgData name="Potvin, Marie-Christine" userId="324dcd23-575c-49b3-a735-99ba853b336e" providerId="ADAL" clId="{F109A017-DC88-4259-B2C2-6EADFF37707E}" dt="2023-07-19T17:34:16.513" v="406" actId="20577"/>
          <ac:spMkLst>
            <pc:docMk/>
            <pc:sldMk cId="322622582" sldId="258"/>
            <ac:spMk id="2" creationId="{F44E042C-13ED-B808-28EB-4E261A53A2B9}"/>
          </ac:spMkLst>
        </pc:spChg>
      </pc:sldChg>
      <pc:sldChg chg="ord">
        <pc:chgData name="Potvin, Marie-Christine" userId="324dcd23-575c-49b3-a735-99ba853b336e" providerId="ADAL" clId="{F109A017-DC88-4259-B2C2-6EADFF37707E}" dt="2023-07-19T17:33:04.268" v="357"/>
        <pc:sldMkLst>
          <pc:docMk/>
          <pc:sldMk cId="1685269669" sldId="263"/>
        </pc:sldMkLst>
      </pc:sldChg>
      <pc:sldChg chg="modSp mod">
        <pc:chgData name="Potvin, Marie-Christine" userId="324dcd23-575c-49b3-a735-99ba853b336e" providerId="ADAL" clId="{F109A017-DC88-4259-B2C2-6EADFF37707E}" dt="2023-07-19T17:34:28.650" v="416" actId="14100"/>
        <pc:sldMkLst>
          <pc:docMk/>
          <pc:sldMk cId="3020123283" sldId="264"/>
        </pc:sldMkLst>
        <pc:spChg chg="mod">
          <ac:chgData name="Potvin, Marie-Christine" userId="324dcd23-575c-49b3-a735-99ba853b336e" providerId="ADAL" clId="{F109A017-DC88-4259-B2C2-6EADFF37707E}" dt="2023-07-19T17:34:28.650" v="416" actId="14100"/>
          <ac:spMkLst>
            <pc:docMk/>
            <pc:sldMk cId="3020123283" sldId="264"/>
            <ac:spMk id="2" creationId="{17CCBA55-EC45-41CB-4921-83AD3B3BB64B}"/>
          </ac:spMkLst>
        </pc:spChg>
      </pc:sldChg>
      <pc:sldChg chg="modSp mod">
        <pc:chgData name="Potvin, Marie-Christine" userId="324dcd23-575c-49b3-a735-99ba853b336e" providerId="ADAL" clId="{F109A017-DC88-4259-B2C2-6EADFF37707E}" dt="2023-07-19T20:02:27.133" v="452" actId="20577"/>
        <pc:sldMkLst>
          <pc:docMk/>
          <pc:sldMk cId="2131908779" sldId="276"/>
        </pc:sldMkLst>
        <pc:spChg chg="mod">
          <ac:chgData name="Potvin, Marie-Christine" userId="324dcd23-575c-49b3-a735-99ba853b336e" providerId="ADAL" clId="{F109A017-DC88-4259-B2C2-6EADFF37707E}" dt="2023-07-19T20:02:27.133" v="452" actId="20577"/>
          <ac:spMkLst>
            <pc:docMk/>
            <pc:sldMk cId="2131908779" sldId="276"/>
            <ac:spMk id="3" creationId="{7AEDBAD9-E865-A028-C566-CF39F70F5D30}"/>
          </ac:spMkLst>
        </pc:spChg>
      </pc:sldChg>
      <pc:sldChg chg="modSp mod">
        <pc:chgData name="Potvin, Marie-Christine" userId="324dcd23-575c-49b3-a735-99ba853b336e" providerId="ADAL" clId="{F109A017-DC88-4259-B2C2-6EADFF37707E}" dt="2023-07-19T20:03:20.995" v="498" actId="20577"/>
        <pc:sldMkLst>
          <pc:docMk/>
          <pc:sldMk cId="3891570745" sldId="285"/>
        </pc:sldMkLst>
        <pc:spChg chg="mod">
          <ac:chgData name="Potvin, Marie-Christine" userId="324dcd23-575c-49b3-a735-99ba853b336e" providerId="ADAL" clId="{F109A017-DC88-4259-B2C2-6EADFF37707E}" dt="2023-07-19T20:03:20.995" v="498" actId="20577"/>
          <ac:spMkLst>
            <pc:docMk/>
            <pc:sldMk cId="3891570745" sldId="285"/>
            <ac:spMk id="3" creationId="{7AEDBAD9-E865-A028-C566-CF39F70F5D30}"/>
          </ac:spMkLst>
        </pc:spChg>
      </pc:sldChg>
      <pc:sldChg chg="modSp add mod">
        <pc:chgData name="Potvin, Marie-Christine" userId="324dcd23-575c-49b3-a735-99ba853b336e" providerId="ADAL" clId="{F109A017-DC88-4259-B2C2-6EADFF37707E}" dt="2023-07-19T17:01:39.201" v="342" actId="5793"/>
        <pc:sldMkLst>
          <pc:docMk/>
          <pc:sldMk cId="3963242315" sldId="286"/>
        </pc:sldMkLst>
        <pc:spChg chg="mod">
          <ac:chgData name="Potvin, Marie-Christine" userId="324dcd23-575c-49b3-a735-99ba853b336e" providerId="ADAL" clId="{F109A017-DC88-4259-B2C2-6EADFF37707E}" dt="2023-07-19T16:56:49.778" v="24" actId="20577"/>
          <ac:spMkLst>
            <pc:docMk/>
            <pc:sldMk cId="3963242315" sldId="286"/>
            <ac:spMk id="2" creationId="{9ED25BEF-C1A3-9FA5-5EE2-96C38CA8C795}"/>
          </ac:spMkLst>
        </pc:spChg>
        <pc:spChg chg="mod">
          <ac:chgData name="Potvin, Marie-Christine" userId="324dcd23-575c-49b3-a735-99ba853b336e" providerId="ADAL" clId="{F109A017-DC88-4259-B2C2-6EADFF37707E}" dt="2023-07-19T17:01:39.201" v="342" actId="5793"/>
          <ac:spMkLst>
            <pc:docMk/>
            <pc:sldMk cId="3963242315" sldId="286"/>
            <ac:spMk id="3" creationId="{7AEDBAD9-E865-A028-C566-CF39F70F5D30}"/>
          </ac:spMkLst>
        </pc:spChg>
      </pc:sldChg>
      <pc:sldChg chg="modSp add mod ord">
        <pc:chgData name="Potvin, Marie-Christine" userId="324dcd23-575c-49b3-a735-99ba853b336e" providerId="ADAL" clId="{F109A017-DC88-4259-B2C2-6EADFF37707E}" dt="2023-07-19T20:03:10.853" v="478" actId="20577"/>
        <pc:sldMkLst>
          <pc:docMk/>
          <pc:sldMk cId="2671744730" sldId="287"/>
        </pc:sldMkLst>
        <pc:spChg chg="mod">
          <ac:chgData name="Potvin, Marie-Christine" userId="324dcd23-575c-49b3-a735-99ba853b336e" providerId="ADAL" clId="{F109A017-DC88-4259-B2C2-6EADFF37707E}" dt="2023-07-19T20:03:10.853" v="478" actId="20577"/>
          <ac:spMkLst>
            <pc:docMk/>
            <pc:sldMk cId="2671744730" sldId="287"/>
            <ac:spMk id="3" creationId="{7AEDBAD9-E865-A028-C566-CF39F70F5D30}"/>
          </ac:spMkLst>
        </pc:spChg>
      </pc:sldChg>
      <pc:sldChg chg="delSp modSp add mod">
        <pc:chgData name="Potvin, Marie-Christine" userId="324dcd23-575c-49b3-a735-99ba853b336e" providerId="ADAL" clId="{F109A017-DC88-4259-B2C2-6EADFF37707E}" dt="2023-07-19T17:02:02.263" v="353" actId="21"/>
        <pc:sldMkLst>
          <pc:docMk/>
          <pc:sldMk cId="305350505" sldId="288"/>
        </pc:sldMkLst>
        <pc:spChg chg="mod">
          <ac:chgData name="Potvin, Marie-Christine" userId="324dcd23-575c-49b3-a735-99ba853b336e" providerId="ADAL" clId="{F109A017-DC88-4259-B2C2-6EADFF37707E}" dt="2023-07-19T17:01:53.908" v="351" actId="20577"/>
          <ac:spMkLst>
            <pc:docMk/>
            <pc:sldMk cId="305350505" sldId="288"/>
            <ac:spMk id="2" creationId="{9ED25BEF-C1A3-9FA5-5EE2-96C38CA8C795}"/>
          </ac:spMkLst>
        </pc:spChg>
        <pc:spChg chg="del mod">
          <ac:chgData name="Potvin, Marie-Christine" userId="324dcd23-575c-49b3-a735-99ba853b336e" providerId="ADAL" clId="{F109A017-DC88-4259-B2C2-6EADFF37707E}" dt="2023-07-19T17:02:02.263" v="353" actId="21"/>
          <ac:spMkLst>
            <pc:docMk/>
            <pc:sldMk cId="305350505" sldId="288"/>
            <ac:spMk id="3" creationId="{7AEDBAD9-E865-A028-C566-CF39F70F5D3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7/19/2023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78905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7/19/2023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282784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7/19/2023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369022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7/19/2023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145911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7/19/2023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154231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7/19/2023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‹N°›</a:t>
            </a:fld>
            <a:endParaRPr lang="en-US" dirty="0"/>
          </a:p>
        </p:txBody>
      </p:sp>
    </p:spTree>
    <p:extLst>
      <p:ext uri="{BB962C8B-B14F-4D97-AF65-F5344CB8AC3E}">
        <p14:creationId xmlns:p14="http://schemas.microsoft.com/office/powerpoint/2010/main" val="331941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7/19/2023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‹N°›</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7714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7/19/2023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12486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7/19/2023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78707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7/19/2023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428110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7/19/2023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212772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7/19/2023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‹N°›</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848523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ds.ca/amateurs/jeux-du-quebec/onglet/accue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rds.ca/amateurs/jeux-du-quebec/onglet/accuei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05B437B7-8977-4FCB-A046-84E7F8E2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descr="Une image contenant Graphique, graphisme, capture d’écran, logo&#10;&#10;Description générée automatiquement">
            <a:extLst>
              <a:ext uri="{FF2B5EF4-FFF2-40B4-BE49-F238E27FC236}">
                <a16:creationId xmlns:a16="http://schemas.microsoft.com/office/drawing/2014/main" id="{F9B26957-E1BB-442C-879C-14DAF1215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15" y="1967231"/>
            <a:ext cx="4579288" cy="2919298"/>
          </a:xfrm>
          <a:prstGeom prst="rect">
            <a:avLst/>
          </a:prstGeom>
        </p:spPr>
      </p:pic>
    </p:spTree>
    <p:extLst>
      <p:ext uri="{BB962C8B-B14F-4D97-AF65-F5344CB8AC3E}">
        <p14:creationId xmlns:p14="http://schemas.microsoft.com/office/powerpoint/2010/main" val="392567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DEMANDE DE TEMPS DE PASSAGE OFFICIEL</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269936" y="2862072"/>
            <a:ext cx="9144000" cy="3127248"/>
          </a:xfrm>
        </p:spPr>
        <p:txBody>
          <a:bodyPr>
            <a:normAutofit/>
          </a:bodyPr>
          <a:lstStyle/>
          <a:p>
            <a:pPr algn="just">
              <a:spcBef>
                <a:spcPts val="600"/>
              </a:spcBef>
            </a:pPr>
            <a:r>
              <a:rPr lang="fr-CA" sz="2400" dirty="0"/>
              <a:t>Les demandes de temps de passage officiel doivent être soumis au bureau de l’administration au plus tard au début de l’épreuve en question.</a:t>
            </a:r>
          </a:p>
          <a:p>
            <a:endParaRPr lang="fr-CA" dirty="0"/>
          </a:p>
        </p:txBody>
      </p:sp>
    </p:spTree>
    <p:extLst>
      <p:ext uri="{BB962C8B-B14F-4D97-AF65-F5344CB8AC3E}">
        <p14:creationId xmlns:p14="http://schemas.microsoft.com/office/powerpoint/2010/main" val="175570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RELAIS</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162358" y="2306260"/>
            <a:ext cx="9499545" cy="3538728"/>
          </a:xfrm>
        </p:spPr>
        <p:txBody>
          <a:bodyPr>
            <a:normAutofit fontScale="92500" lnSpcReduction="20000"/>
          </a:bodyPr>
          <a:lstStyle/>
          <a:p>
            <a:pPr algn="just">
              <a:spcBef>
                <a:spcPts val="600"/>
              </a:spcBef>
            </a:pPr>
            <a:r>
              <a:rPr lang="fr-CA" sz="3000" dirty="0"/>
              <a:t>Préliminaires: </a:t>
            </a:r>
          </a:p>
          <a:p>
            <a:pPr marL="896938" indent="-896938" algn="just">
              <a:spcBef>
                <a:spcPts val="600"/>
              </a:spcBef>
            </a:pPr>
            <a:r>
              <a:rPr lang="fr-CA" sz="3000" dirty="0"/>
              <a:t>Formulaire disponible le lundi matin et remis le jour même avant la fin des préliminaires</a:t>
            </a:r>
          </a:p>
          <a:p>
            <a:pPr marL="896938" indent="-896938" algn="just">
              <a:spcBef>
                <a:spcPts val="600"/>
              </a:spcBef>
            </a:pPr>
            <a:r>
              <a:rPr lang="fr-CA" sz="3000" dirty="0"/>
              <a:t>Modifications possibles jusqu’à 30 minutes avant le début de la session du mardi AM</a:t>
            </a:r>
          </a:p>
          <a:p>
            <a:pPr marL="447675" indent="-447675" algn="just">
              <a:spcBef>
                <a:spcPts val="600"/>
              </a:spcBef>
            </a:pPr>
            <a:r>
              <a:rPr lang="fr-CA" sz="3000" dirty="0"/>
              <a:t>Finales: Formulaires disponibles suivant la compilation des résultats- Soumettre au plus tard 15 minutes après la fin de la session des préliminaires</a:t>
            </a:r>
          </a:p>
          <a:p>
            <a:pPr marL="896938" indent="-896938" algn="just">
              <a:spcBef>
                <a:spcPts val="600"/>
              </a:spcBef>
            </a:pPr>
            <a:endParaRPr lang="fr-CA" sz="2800" dirty="0"/>
          </a:p>
          <a:p>
            <a:pPr marL="896938" indent="-896938" algn="just">
              <a:spcBef>
                <a:spcPts val="600"/>
              </a:spcBef>
            </a:pPr>
            <a:endParaRPr lang="fr-CA" dirty="0"/>
          </a:p>
        </p:txBody>
      </p:sp>
    </p:spTree>
    <p:extLst>
      <p:ext uri="{BB962C8B-B14F-4D97-AF65-F5344CB8AC3E}">
        <p14:creationId xmlns:p14="http://schemas.microsoft.com/office/powerpoint/2010/main" val="1415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CHAMBRE D’APPEL-Préliminaires</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9606" y="2432305"/>
            <a:ext cx="9144000" cy="3127248"/>
          </a:xfrm>
        </p:spPr>
        <p:txBody>
          <a:bodyPr>
            <a:normAutofit/>
          </a:bodyPr>
          <a:lstStyle/>
          <a:p>
            <a:pPr algn="just">
              <a:spcBef>
                <a:spcPts val="600"/>
              </a:spcBef>
            </a:pPr>
            <a:endParaRPr lang="fr-CA" sz="2200" dirty="0"/>
          </a:p>
          <a:p>
            <a:pPr marL="896938" indent="-896938" algn="just">
              <a:spcBef>
                <a:spcPts val="600"/>
              </a:spcBef>
            </a:pPr>
            <a:r>
              <a:rPr lang="fr-CA" sz="2800" dirty="0"/>
              <a:t>Les nageurs doivent se présenter à la chambre d’appel 10 minutes avant leur épreuve- sinon peut être déclaré forfait</a:t>
            </a:r>
          </a:p>
          <a:p>
            <a:pPr marL="896938" indent="-896938" algn="just">
              <a:spcBef>
                <a:spcPts val="600"/>
              </a:spcBef>
            </a:pPr>
            <a:r>
              <a:rPr lang="fr-CA" sz="2800" dirty="0"/>
              <a:t>Nageurs doivent demeurer dans l’eau à la fin de leur course, sauf épreuves de dos</a:t>
            </a:r>
          </a:p>
          <a:p>
            <a:pPr marL="896938" indent="-896938" algn="just">
              <a:spcBef>
                <a:spcPts val="600"/>
              </a:spcBef>
            </a:pPr>
            <a:endParaRPr lang="fr-CA" dirty="0"/>
          </a:p>
        </p:txBody>
      </p:sp>
    </p:spTree>
    <p:extLst>
      <p:ext uri="{BB962C8B-B14F-4D97-AF65-F5344CB8AC3E}">
        <p14:creationId xmlns:p14="http://schemas.microsoft.com/office/powerpoint/2010/main" val="18798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CHAMBRE D’APPEL-Finales</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9606" y="2432305"/>
            <a:ext cx="9144000" cy="3127248"/>
          </a:xfrm>
        </p:spPr>
        <p:txBody>
          <a:bodyPr>
            <a:normAutofit/>
          </a:bodyPr>
          <a:lstStyle/>
          <a:p>
            <a:pPr algn="just">
              <a:spcBef>
                <a:spcPts val="600"/>
              </a:spcBef>
            </a:pPr>
            <a:endParaRPr lang="fr-CA" sz="2200" dirty="0"/>
          </a:p>
          <a:p>
            <a:pPr marL="896938" indent="-896938" algn="just">
              <a:spcBef>
                <a:spcPts val="600"/>
              </a:spcBef>
            </a:pPr>
            <a:r>
              <a:rPr lang="fr-CA" sz="2800" dirty="0"/>
              <a:t>Les nageurs doivent se présenter à la chambre d’appel 10 minutes avant leur épreuve sinon peut être déclaré forfait</a:t>
            </a:r>
          </a:p>
          <a:p>
            <a:pPr marL="896938" indent="-896938" algn="just">
              <a:spcBef>
                <a:spcPts val="600"/>
              </a:spcBef>
            </a:pPr>
            <a:r>
              <a:rPr lang="fr-CA" sz="2800" dirty="0"/>
              <a:t>La finale A sera nagée avant la finale B pour toutes les épreuves</a:t>
            </a:r>
          </a:p>
          <a:p>
            <a:pPr marL="896938" indent="-896938" algn="just">
              <a:spcBef>
                <a:spcPts val="600"/>
              </a:spcBef>
            </a:pPr>
            <a:endParaRPr lang="fr-CA" dirty="0"/>
          </a:p>
        </p:txBody>
      </p:sp>
    </p:spTree>
    <p:extLst>
      <p:ext uri="{BB962C8B-B14F-4D97-AF65-F5344CB8AC3E}">
        <p14:creationId xmlns:p14="http://schemas.microsoft.com/office/powerpoint/2010/main" val="208922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CHAMBRE D’APPEL-Finales (suite)</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117535" y="2674352"/>
            <a:ext cx="9144000" cy="3127248"/>
          </a:xfrm>
        </p:spPr>
        <p:txBody>
          <a:bodyPr>
            <a:normAutofit/>
          </a:bodyPr>
          <a:lstStyle/>
          <a:p>
            <a:pPr marL="896938" indent="-896938" algn="just">
              <a:spcBef>
                <a:spcPts val="600"/>
              </a:spcBef>
            </a:pPr>
            <a:r>
              <a:rPr lang="fr-CA" sz="2800" dirty="0"/>
              <a:t>Finale A : il y aura une entrée protocolaire des nageurs, ils seront présentés avant leur départ.</a:t>
            </a:r>
          </a:p>
          <a:p>
            <a:pPr marL="896938" indent="-896938" algn="just">
              <a:spcBef>
                <a:spcPts val="600"/>
              </a:spcBef>
            </a:pPr>
            <a:r>
              <a:rPr lang="fr-CA" sz="2800" dirty="0"/>
              <a:t>Finale B : les nageurs iront se placer derrière leur plot de départ à partir de la zone d’appel durant la finale A. Ils seront présentés durant leur course.</a:t>
            </a:r>
          </a:p>
          <a:p>
            <a:pPr marL="896938" indent="-896938" algn="just">
              <a:spcBef>
                <a:spcPts val="600"/>
              </a:spcBef>
            </a:pPr>
            <a:endParaRPr lang="fr-CA" dirty="0"/>
          </a:p>
        </p:txBody>
      </p:sp>
    </p:spTree>
    <p:extLst>
      <p:ext uri="{BB962C8B-B14F-4D97-AF65-F5344CB8AC3E}">
        <p14:creationId xmlns:p14="http://schemas.microsoft.com/office/powerpoint/2010/main" val="152675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Chambre d’appel- Finales (suite)</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0641" y="2530916"/>
            <a:ext cx="9144000" cy="3127248"/>
          </a:xfrm>
        </p:spPr>
        <p:txBody>
          <a:bodyPr>
            <a:normAutofit fontScale="85000" lnSpcReduction="20000"/>
          </a:bodyPr>
          <a:lstStyle/>
          <a:p>
            <a:pPr marL="896938" indent="-896938" algn="just">
              <a:spcBef>
                <a:spcPts val="600"/>
              </a:spcBef>
            </a:pPr>
            <a:r>
              <a:rPr lang="fr-CA" sz="2800" dirty="0"/>
              <a:t>En aucun temps les nageurs ne doivent quitter la zone de rassemblement pour aller voir leur entraineur avant leur départ. </a:t>
            </a:r>
            <a:r>
              <a:rPr lang="fr-CA" sz="2800" b="1" dirty="0"/>
              <a:t>De plus, l’entraineur ne pourra pas aller voir son nageur après qu’il se sera présenté à la chambre d’appel</a:t>
            </a:r>
            <a:r>
              <a:rPr lang="fr-CA" sz="2800" dirty="0"/>
              <a:t>.</a:t>
            </a:r>
          </a:p>
          <a:p>
            <a:pPr marL="896938" indent="-896938" algn="just">
              <a:spcBef>
                <a:spcPts val="600"/>
              </a:spcBef>
            </a:pPr>
            <a:endParaRPr lang="fr-CA" sz="2800" dirty="0"/>
          </a:p>
          <a:p>
            <a:pPr marL="896938" indent="-896938" algn="just">
              <a:spcBef>
                <a:spcPts val="600"/>
              </a:spcBef>
            </a:pPr>
            <a:r>
              <a:rPr lang="fr-CA" sz="2800" dirty="0"/>
              <a:t>De courts coups de sifflet seront utilisés comme procédure pour appeler les nageurs à se préparer pour le départ lors des épreuves de finales.</a:t>
            </a:r>
          </a:p>
          <a:p>
            <a:pPr marL="896938" indent="-896938" algn="just">
              <a:spcBef>
                <a:spcPts val="600"/>
              </a:spcBef>
            </a:pPr>
            <a:endParaRPr lang="fr-CA" dirty="0"/>
          </a:p>
        </p:txBody>
      </p:sp>
    </p:spTree>
    <p:extLst>
      <p:ext uri="{BB962C8B-B14F-4D97-AF65-F5344CB8AC3E}">
        <p14:creationId xmlns:p14="http://schemas.microsoft.com/office/powerpoint/2010/main" val="235172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Échauffement</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0641" y="2530916"/>
            <a:ext cx="9144000" cy="3127248"/>
          </a:xfrm>
        </p:spPr>
        <p:txBody>
          <a:bodyPr>
            <a:normAutofit/>
          </a:bodyPr>
          <a:lstStyle/>
          <a:p>
            <a:pPr marL="896938" indent="-896938" algn="just">
              <a:spcBef>
                <a:spcPts val="600"/>
              </a:spcBef>
            </a:pPr>
            <a:r>
              <a:rPr lang="fr-CA" sz="2800" dirty="0"/>
              <a:t>Couloir 7 réservé à la </a:t>
            </a:r>
            <a:r>
              <a:rPr lang="fr-CA" sz="2800" dirty="0" err="1"/>
              <a:t>paranatation</a:t>
            </a:r>
            <a:endParaRPr lang="fr-CA" sz="2800" dirty="0"/>
          </a:p>
          <a:p>
            <a:pPr marL="896938" indent="-896938" algn="just">
              <a:spcBef>
                <a:spcPts val="600"/>
              </a:spcBef>
            </a:pPr>
            <a:r>
              <a:rPr lang="fr-CA" sz="2800" dirty="0"/>
              <a:t>Couloirs 0 et 9- SPRINT en tout temps</a:t>
            </a:r>
          </a:p>
          <a:p>
            <a:pPr marL="896938" indent="-896938" algn="just">
              <a:spcBef>
                <a:spcPts val="600"/>
              </a:spcBef>
            </a:pPr>
            <a:r>
              <a:rPr lang="fr-CA" sz="2800" dirty="0"/>
              <a:t>Pas d’assignations de couloirs- seulement une assignation de période d’échauffement</a:t>
            </a:r>
          </a:p>
          <a:p>
            <a:pPr marL="896938" indent="-896938" algn="just">
              <a:spcBef>
                <a:spcPts val="600"/>
              </a:spcBef>
            </a:pPr>
            <a:endParaRPr lang="fr-CA" sz="2800" dirty="0"/>
          </a:p>
          <a:p>
            <a:pPr marL="896938" indent="-896938" algn="just">
              <a:spcBef>
                <a:spcPts val="600"/>
              </a:spcBef>
            </a:pPr>
            <a:endParaRPr lang="fr-CA" dirty="0"/>
          </a:p>
        </p:txBody>
      </p:sp>
    </p:spTree>
    <p:extLst>
      <p:ext uri="{BB962C8B-B14F-4D97-AF65-F5344CB8AC3E}">
        <p14:creationId xmlns:p14="http://schemas.microsoft.com/office/powerpoint/2010/main" val="18558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Webdiffusion</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0641" y="2530916"/>
            <a:ext cx="9144000" cy="3127248"/>
          </a:xfrm>
        </p:spPr>
        <p:txBody>
          <a:bodyPr>
            <a:normAutofit/>
          </a:bodyPr>
          <a:lstStyle/>
          <a:p>
            <a:pPr marL="896938" indent="-896938" algn="just">
              <a:spcBef>
                <a:spcPts val="600"/>
              </a:spcBef>
            </a:pPr>
            <a:r>
              <a:rPr lang="fr-CA" sz="2000" dirty="0"/>
              <a:t>Webdiffusion en format statique, sans analystes ni animation- samedi, dimanche et mardi</a:t>
            </a:r>
          </a:p>
          <a:p>
            <a:pPr marL="896938" indent="-896938" algn="just">
              <a:spcBef>
                <a:spcPts val="600"/>
              </a:spcBef>
            </a:pPr>
            <a:r>
              <a:rPr lang="fr-CA" sz="2000" dirty="0"/>
              <a:t>Webdiffusion avec analyste et animateur: lundi 24 juillet: Préliminaires et finales</a:t>
            </a:r>
          </a:p>
          <a:p>
            <a:pPr marL="0" indent="0" algn="just">
              <a:spcBef>
                <a:spcPts val="600"/>
              </a:spcBef>
              <a:buNone/>
            </a:pPr>
            <a:r>
              <a:rPr lang="fr-CA" sz="2000" u="sng" dirty="0">
                <a:solidFill>
                  <a:srgbClr val="0070C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https://www.rds.ca/amateurs/jeux-du-quebec/onglet/accueil</a:t>
            </a:r>
            <a:endParaRPr lang="fr-CA" sz="4000" dirty="0">
              <a:solidFill>
                <a:srgbClr val="0070C0"/>
              </a:solidFill>
            </a:endParaRPr>
          </a:p>
          <a:p>
            <a:pPr marL="896938" indent="-896938" algn="just">
              <a:spcBef>
                <a:spcPts val="600"/>
              </a:spcBef>
            </a:pPr>
            <a:endParaRPr lang="fr-CA" sz="2000" dirty="0"/>
          </a:p>
          <a:p>
            <a:pPr marL="896938" indent="-896938" algn="just">
              <a:spcBef>
                <a:spcPts val="600"/>
              </a:spcBef>
            </a:pPr>
            <a:endParaRPr lang="fr-CA" dirty="0"/>
          </a:p>
        </p:txBody>
      </p:sp>
    </p:spTree>
    <p:extLst>
      <p:ext uri="{BB962C8B-B14F-4D97-AF65-F5344CB8AC3E}">
        <p14:creationId xmlns:p14="http://schemas.microsoft.com/office/powerpoint/2010/main" val="3963242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Récompenses et protocole</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0641" y="2530916"/>
            <a:ext cx="9144000" cy="3127248"/>
          </a:xfrm>
        </p:spPr>
        <p:txBody>
          <a:bodyPr>
            <a:normAutofit/>
          </a:bodyPr>
          <a:lstStyle/>
          <a:p>
            <a:pPr marL="896938" indent="-896938" algn="just">
              <a:spcBef>
                <a:spcPts val="600"/>
              </a:spcBef>
            </a:pPr>
            <a:r>
              <a:rPr lang="fr-CA" sz="2800" dirty="0"/>
              <a:t>Cérémonies à la fin de la session des finales</a:t>
            </a:r>
          </a:p>
          <a:p>
            <a:pPr marL="896938" indent="-896938" algn="just">
              <a:spcBef>
                <a:spcPts val="600"/>
              </a:spcBef>
            </a:pPr>
            <a:r>
              <a:rPr lang="fr-CA" sz="2800" dirty="0"/>
              <a:t>Tenue protocolaire obligatoire pour les athlètes</a:t>
            </a:r>
          </a:p>
          <a:p>
            <a:pPr marL="0" indent="0" algn="just">
              <a:spcBef>
                <a:spcPts val="600"/>
              </a:spcBef>
              <a:buNone/>
            </a:pPr>
            <a:endParaRPr lang="fr-CA" sz="2800" dirty="0"/>
          </a:p>
          <a:p>
            <a:pPr marL="896938" indent="-896938" algn="just">
              <a:spcBef>
                <a:spcPts val="600"/>
              </a:spcBef>
            </a:pPr>
            <a:r>
              <a:rPr lang="fr-CA" sz="2800" dirty="0"/>
              <a:t>Parade: mardi 25 juillet entre les 2 sessions</a:t>
            </a:r>
          </a:p>
          <a:p>
            <a:pPr marL="896938" indent="-896938" algn="just">
              <a:spcBef>
                <a:spcPts val="600"/>
              </a:spcBef>
            </a:pPr>
            <a:endParaRPr lang="fr-CA" dirty="0"/>
          </a:p>
        </p:txBody>
      </p:sp>
    </p:spTree>
    <p:extLst>
      <p:ext uri="{BB962C8B-B14F-4D97-AF65-F5344CB8AC3E}">
        <p14:creationId xmlns:p14="http://schemas.microsoft.com/office/powerpoint/2010/main" val="2131908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Esprit sportif</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0640" y="2530916"/>
            <a:ext cx="9496677" cy="3127248"/>
          </a:xfrm>
        </p:spPr>
        <p:txBody>
          <a:bodyPr>
            <a:normAutofit/>
          </a:bodyPr>
          <a:lstStyle/>
          <a:p>
            <a:pPr marL="896938" indent="-896938" algn="just">
              <a:spcBef>
                <a:spcPts val="600"/>
              </a:spcBef>
            </a:pPr>
            <a:r>
              <a:rPr lang="fr-CA" sz="2800" dirty="0"/>
              <a:t>Bulletin de vote sera remis le lundi 24 juillet à la session des préliminaires</a:t>
            </a:r>
          </a:p>
          <a:p>
            <a:pPr marL="0" indent="0" algn="just">
              <a:spcBef>
                <a:spcPts val="600"/>
              </a:spcBef>
              <a:buNone/>
            </a:pPr>
            <a:endParaRPr lang="fr-CA" sz="2800" dirty="0"/>
          </a:p>
          <a:p>
            <a:pPr marL="896938" indent="-896938" algn="just">
              <a:spcBef>
                <a:spcPts val="600"/>
              </a:spcBef>
            </a:pPr>
            <a:r>
              <a:rPr lang="fr-CA" sz="2800" dirty="0"/>
              <a:t>Vote doit être remis au bureau de l’administration au plus tard le lundi 24 juillet 16h30</a:t>
            </a:r>
          </a:p>
        </p:txBody>
      </p:sp>
    </p:spTree>
    <p:extLst>
      <p:ext uri="{BB962C8B-B14F-4D97-AF65-F5344CB8AC3E}">
        <p14:creationId xmlns:p14="http://schemas.microsoft.com/office/powerpoint/2010/main" val="247703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05B437B7-8977-4FCB-A046-84E7F8E2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ous-titre 2">
            <a:extLst>
              <a:ext uri="{FF2B5EF4-FFF2-40B4-BE49-F238E27FC236}">
                <a16:creationId xmlns:a16="http://schemas.microsoft.com/office/drawing/2014/main" id="{5D214D2D-E4E8-CCAB-39AE-5F950D2C8A7A}"/>
              </a:ext>
            </a:extLst>
          </p:cNvPr>
          <p:cNvSpPr>
            <a:spLocks noGrp="1"/>
          </p:cNvSpPr>
          <p:nvPr>
            <p:ph type="subTitle" idx="1"/>
          </p:nvPr>
        </p:nvSpPr>
        <p:spPr>
          <a:xfrm>
            <a:off x="6082616" y="4570807"/>
            <a:ext cx="4579288" cy="1524000"/>
          </a:xfrm>
        </p:spPr>
        <p:txBody>
          <a:bodyPr>
            <a:normAutofit/>
          </a:bodyPr>
          <a:lstStyle/>
          <a:p>
            <a:r>
              <a:rPr lang="fr-CA" dirty="0"/>
              <a:t>BULLETIN TECHNIQUE</a:t>
            </a:r>
          </a:p>
          <a:p>
            <a:r>
              <a:rPr lang="fr-CA" dirty="0"/>
              <a:t>PISCINE</a:t>
            </a:r>
          </a:p>
          <a:p>
            <a:r>
              <a:rPr lang="fr-CA" dirty="0"/>
              <a:t>22 au 25 juillet 2023</a:t>
            </a:r>
          </a:p>
        </p:txBody>
      </p:sp>
      <p:pic>
        <p:nvPicPr>
          <p:cNvPr id="5" name="Image 4" descr="Une image contenant Graphique, graphisme, capture d’écran, logo&#10;&#10;Description générée automatiquement">
            <a:extLst>
              <a:ext uri="{FF2B5EF4-FFF2-40B4-BE49-F238E27FC236}">
                <a16:creationId xmlns:a16="http://schemas.microsoft.com/office/drawing/2014/main" id="{F9B26957-E1BB-442C-879C-14DAF1215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15" y="1967231"/>
            <a:ext cx="4579288" cy="2919298"/>
          </a:xfrm>
          <a:prstGeom prst="rect">
            <a:avLst/>
          </a:prstGeom>
        </p:spPr>
      </p:pic>
    </p:spTree>
    <p:extLst>
      <p:ext uri="{BB962C8B-B14F-4D97-AF65-F5344CB8AC3E}">
        <p14:creationId xmlns:p14="http://schemas.microsoft.com/office/powerpoint/2010/main" val="361219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05B437B7-8977-4FCB-A046-84E7F8E2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ous-titre 2">
            <a:extLst>
              <a:ext uri="{FF2B5EF4-FFF2-40B4-BE49-F238E27FC236}">
                <a16:creationId xmlns:a16="http://schemas.microsoft.com/office/drawing/2014/main" id="{5D214D2D-E4E8-CCAB-39AE-5F950D2C8A7A}"/>
              </a:ext>
            </a:extLst>
          </p:cNvPr>
          <p:cNvSpPr>
            <a:spLocks noGrp="1"/>
          </p:cNvSpPr>
          <p:nvPr>
            <p:ph type="subTitle" idx="1"/>
          </p:nvPr>
        </p:nvSpPr>
        <p:spPr>
          <a:xfrm>
            <a:off x="6082616" y="4570807"/>
            <a:ext cx="4579288" cy="1524000"/>
          </a:xfrm>
        </p:spPr>
        <p:txBody>
          <a:bodyPr>
            <a:normAutofit/>
          </a:bodyPr>
          <a:lstStyle/>
          <a:p>
            <a:r>
              <a:rPr lang="fr-CA" dirty="0"/>
              <a:t>BULLETIN TECHNIQUE</a:t>
            </a:r>
          </a:p>
          <a:p>
            <a:r>
              <a:rPr lang="fr-CA" dirty="0"/>
              <a:t>EAU LIBRE</a:t>
            </a:r>
          </a:p>
          <a:p>
            <a:r>
              <a:rPr lang="fr-CA" dirty="0"/>
              <a:t>22 au 24 juillet 2023</a:t>
            </a:r>
          </a:p>
        </p:txBody>
      </p:sp>
      <p:pic>
        <p:nvPicPr>
          <p:cNvPr id="5" name="Image 4" descr="Une image contenant Graphique, graphisme, capture d’écran, logo&#10;&#10;Description générée automatiquement">
            <a:extLst>
              <a:ext uri="{FF2B5EF4-FFF2-40B4-BE49-F238E27FC236}">
                <a16:creationId xmlns:a16="http://schemas.microsoft.com/office/drawing/2014/main" id="{F9B26957-E1BB-442C-879C-14DAF1215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15" y="1967231"/>
            <a:ext cx="4579288" cy="2919298"/>
          </a:xfrm>
          <a:prstGeom prst="rect">
            <a:avLst/>
          </a:prstGeom>
        </p:spPr>
      </p:pic>
    </p:spTree>
    <p:extLst>
      <p:ext uri="{BB962C8B-B14F-4D97-AF65-F5344CB8AC3E}">
        <p14:creationId xmlns:p14="http://schemas.microsoft.com/office/powerpoint/2010/main" val="122831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B6CDC-24F4-A79B-D83C-E4A54FA48B46}"/>
              </a:ext>
            </a:extLst>
          </p:cNvPr>
          <p:cNvSpPr>
            <a:spLocks noGrp="1"/>
          </p:cNvSpPr>
          <p:nvPr>
            <p:ph type="title"/>
          </p:nvPr>
        </p:nvSpPr>
        <p:spPr/>
        <p:txBody>
          <a:bodyPr/>
          <a:lstStyle/>
          <a:p>
            <a:r>
              <a:rPr lang="fr-CA" dirty="0"/>
              <a:t>RESPONSABLES EN EAU LIBRE</a:t>
            </a:r>
          </a:p>
        </p:txBody>
      </p:sp>
      <p:sp>
        <p:nvSpPr>
          <p:cNvPr id="3" name="Espace réservé du contenu 2">
            <a:extLst>
              <a:ext uri="{FF2B5EF4-FFF2-40B4-BE49-F238E27FC236}">
                <a16:creationId xmlns:a16="http://schemas.microsoft.com/office/drawing/2014/main" id="{59C22D37-2D83-8AD1-A4E5-C52CFCAAF49C}"/>
              </a:ext>
            </a:extLst>
          </p:cNvPr>
          <p:cNvSpPr>
            <a:spLocks noGrp="1"/>
          </p:cNvSpPr>
          <p:nvPr>
            <p:ph idx="1"/>
          </p:nvPr>
        </p:nvSpPr>
        <p:spPr>
          <a:xfrm>
            <a:off x="1517904" y="2971800"/>
            <a:ext cx="9144000" cy="2939473"/>
          </a:xfrm>
        </p:spPr>
        <p:txBody>
          <a:bodyPr/>
          <a:lstStyle/>
          <a:p>
            <a:r>
              <a:rPr lang="fr-CA" dirty="0"/>
              <a:t>Mathis Bourbonnais- Délégué sport</a:t>
            </a:r>
          </a:p>
          <a:p>
            <a:r>
              <a:rPr lang="fr-CA" dirty="0"/>
              <a:t>Stéphane Gagné- Directeur de rencontre</a:t>
            </a:r>
          </a:p>
          <a:p>
            <a:r>
              <a:rPr lang="fr-CA" dirty="0"/>
              <a:t>Michèle Castonguay- Responsable des inscriptions et du secrétariat</a:t>
            </a:r>
          </a:p>
        </p:txBody>
      </p:sp>
    </p:spTree>
    <p:extLst>
      <p:ext uri="{BB962C8B-B14F-4D97-AF65-F5344CB8AC3E}">
        <p14:creationId xmlns:p14="http://schemas.microsoft.com/office/powerpoint/2010/main" val="52227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44E042C-13ED-B808-28EB-4E261A53A2B9}"/>
              </a:ext>
            </a:extLst>
          </p:cNvPr>
          <p:cNvSpPr>
            <a:spLocks noGrp="1"/>
          </p:cNvSpPr>
          <p:nvPr>
            <p:ph type="title"/>
          </p:nvPr>
        </p:nvSpPr>
        <p:spPr>
          <a:xfrm>
            <a:off x="762000" y="1517903"/>
            <a:ext cx="10668000" cy="1345115"/>
          </a:xfrm>
        </p:spPr>
        <p:txBody>
          <a:bodyPr>
            <a:normAutofit/>
          </a:bodyPr>
          <a:lstStyle/>
          <a:p>
            <a:r>
              <a:rPr lang="fr-CA" dirty="0"/>
              <a:t>INSTALLATIONS ET ACCÈS</a:t>
            </a:r>
          </a:p>
        </p:txBody>
      </p:sp>
      <p:sp>
        <p:nvSpPr>
          <p:cNvPr id="3" name="Espace réservé du contenu 2">
            <a:extLst>
              <a:ext uri="{FF2B5EF4-FFF2-40B4-BE49-F238E27FC236}">
                <a16:creationId xmlns:a16="http://schemas.microsoft.com/office/drawing/2014/main" id="{BDDB2C13-09F1-3734-4DE4-AC200D8A80B3}"/>
              </a:ext>
            </a:extLst>
          </p:cNvPr>
          <p:cNvSpPr>
            <a:spLocks noGrp="1"/>
          </p:cNvSpPr>
          <p:nvPr>
            <p:ph idx="1"/>
          </p:nvPr>
        </p:nvSpPr>
        <p:spPr>
          <a:xfrm>
            <a:off x="762000" y="2970222"/>
            <a:ext cx="10668000" cy="3125777"/>
          </a:xfrm>
        </p:spPr>
        <p:txBody>
          <a:bodyPr>
            <a:normAutofit/>
          </a:bodyPr>
          <a:lstStyle/>
          <a:p>
            <a:r>
              <a:rPr lang="fr-CA" dirty="0"/>
              <a:t>Parc du Mont St-Mathieu</a:t>
            </a:r>
          </a:p>
          <a:p>
            <a:r>
              <a:rPr lang="fr-CA" dirty="0"/>
              <a:t>Vestiaires sur place pour les athlètes</a:t>
            </a:r>
          </a:p>
          <a:p>
            <a:r>
              <a:rPr lang="fr-CA" dirty="0"/>
              <a:t>Zone réservée aux délégations</a:t>
            </a:r>
          </a:p>
          <a:p>
            <a:r>
              <a:rPr lang="fr-CA" dirty="0"/>
              <a:t>Douches disponibles après la session à l’école l’Oiseau-chanteur</a:t>
            </a:r>
          </a:p>
          <a:p>
            <a:endParaRPr lang="fr-CA" dirty="0"/>
          </a:p>
          <a:p>
            <a:endParaRPr lang="fr-CA" dirty="0"/>
          </a:p>
        </p:txBody>
      </p:sp>
    </p:spTree>
    <p:extLst>
      <p:ext uri="{BB962C8B-B14F-4D97-AF65-F5344CB8AC3E}">
        <p14:creationId xmlns:p14="http://schemas.microsoft.com/office/powerpoint/2010/main" val="3032579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Plan d’eau</a:t>
            </a:r>
          </a:p>
        </p:txBody>
      </p:sp>
      <p:pic>
        <p:nvPicPr>
          <p:cNvPr id="9" name="Espace réservé du contenu 8" descr="Une image contenant carte, texte, capture d’écran, Terre&#10;&#10;Description générée automatiquement">
            <a:extLst>
              <a:ext uri="{FF2B5EF4-FFF2-40B4-BE49-F238E27FC236}">
                <a16:creationId xmlns:a16="http://schemas.microsoft.com/office/drawing/2014/main" id="{47C309F2-6E44-F8D6-BAE7-B91D2C6479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9101" y="2299026"/>
            <a:ext cx="6896812" cy="3387400"/>
          </a:xfrm>
        </p:spPr>
      </p:pic>
    </p:spTree>
    <p:extLst>
      <p:ext uri="{BB962C8B-B14F-4D97-AF65-F5344CB8AC3E}">
        <p14:creationId xmlns:p14="http://schemas.microsoft.com/office/powerpoint/2010/main" val="3672159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Déroulement</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0640" y="2530916"/>
            <a:ext cx="9496677" cy="3127248"/>
          </a:xfrm>
        </p:spPr>
        <p:txBody>
          <a:bodyPr>
            <a:normAutofit/>
          </a:bodyPr>
          <a:lstStyle/>
          <a:p>
            <a:pPr marL="896938" indent="-896938" algn="just">
              <a:spcBef>
                <a:spcPts val="600"/>
              </a:spcBef>
            </a:pPr>
            <a:r>
              <a:rPr lang="fr-CA" sz="2800" dirty="0"/>
              <a:t>8h45: Marquage</a:t>
            </a:r>
          </a:p>
          <a:p>
            <a:pPr marL="896938" indent="-896938" algn="just">
              <a:spcBef>
                <a:spcPts val="600"/>
              </a:spcBef>
            </a:pPr>
            <a:r>
              <a:rPr lang="fr-CA" sz="2800" dirty="0"/>
              <a:t>9h00-9h15: Réunion obligatoire des entraineurs et athlètes </a:t>
            </a:r>
          </a:p>
          <a:p>
            <a:pPr marL="896938" indent="-896938" algn="just">
              <a:spcBef>
                <a:spcPts val="600"/>
              </a:spcBef>
            </a:pPr>
            <a:r>
              <a:rPr lang="fr-CA" sz="2800" dirty="0"/>
              <a:t>Échauffement et </a:t>
            </a:r>
            <a:r>
              <a:rPr lang="fr-CA" sz="2800" dirty="0" err="1"/>
              <a:t>dénagement</a:t>
            </a:r>
            <a:r>
              <a:rPr lang="fr-CA" sz="2800" dirty="0"/>
              <a:t> selon l’horaire</a:t>
            </a:r>
          </a:p>
          <a:p>
            <a:pPr marL="0" indent="0" algn="just">
              <a:spcBef>
                <a:spcPts val="600"/>
              </a:spcBef>
              <a:buNone/>
            </a:pPr>
            <a:endParaRPr lang="fr-CA" sz="2800" dirty="0"/>
          </a:p>
          <a:p>
            <a:pPr marL="0" indent="0" algn="just">
              <a:spcBef>
                <a:spcPts val="600"/>
              </a:spcBef>
              <a:buNone/>
            </a:pPr>
            <a:endParaRPr lang="fr-CA" sz="2800" dirty="0"/>
          </a:p>
        </p:txBody>
      </p:sp>
    </p:spTree>
    <p:extLst>
      <p:ext uri="{BB962C8B-B14F-4D97-AF65-F5344CB8AC3E}">
        <p14:creationId xmlns:p14="http://schemas.microsoft.com/office/powerpoint/2010/main" val="4160947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Règles générales</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27887" y="2329927"/>
            <a:ext cx="9496677" cy="3595743"/>
          </a:xfrm>
        </p:spPr>
        <p:txBody>
          <a:bodyPr>
            <a:normAutofit fontScale="25000" lnSpcReduction="20000"/>
          </a:bodyPr>
          <a:lstStyle/>
          <a:p>
            <a:pPr marL="358775" indent="-358775" algn="just">
              <a:spcBef>
                <a:spcPts val="600"/>
              </a:spcBef>
            </a:pPr>
            <a:r>
              <a:rPr lang="fr-CA" sz="7200" dirty="0"/>
              <a:t>Les nageurs devront se présenter 10 minutes avant le départ au point de rassemblement des départs</a:t>
            </a:r>
          </a:p>
          <a:p>
            <a:pPr marL="358775" indent="-358775" algn="just">
              <a:spcBef>
                <a:spcPts val="600"/>
              </a:spcBef>
            </a:pPr>
            <a:r>
              <a:rPr lang="fr-CA" sz="7200" dirty="0"/>
              <a:t>Les nageurs seront appelés et présentés avant leur course.</a:t>
            </a:r>
          </a:p>
          <a:p>
            <a:pPr marL="358775" indent="-358775" algn="just">
              <a:spcBef>
                <a:spcPts val="600"/>
              </a:spcBef>
            </a:pPr>
            <a:r>
              <a:rPr lang="fr-CA" sz="7200" dirty="0"/>
              <a:t>Les nageurs devront passer toutes les bouées par l’épaule gauche. Il y aura 3 bouées à contourner. </a:t>
            </a:r>
          </a:p>
          <a:p>
            <a:pPr marL="358775" indent="-358775" algn="just">
              <a:spcBef>
                <a:spcPts val="600"/>
              </a:spcBef>
            </a:pPr>
            <a:r>
              <a:rPr lang="fr-CA" sz="7200" dirty="0"/>
              <a:t>Aucun ravitaillement ne sera permis durant les courses.</a:t>
            </a:r>
          </a:p>
          <a:p>
            <a:pPr algn="just">
              <a:spcBef>
                <a:spcPts val="600"/>
              </a:spcBef>
            </a:pPr>
            <a:r>
              <a:rPr lang="fr-CA" sz="7200" dirty="0"/>
              <a:t>Les nageurs ne devront pas toucher au quai ou autres embarcations; ils pourront nager sur place ou être debout sur le fond si la profondeur le permet, mais ne pourront marcher ou se donner un élan vers l’avant si leurs pieds touchent le fond.</a:t>
            </a:r>
          </a:p>
          <a:p>
            <a:pPr algn="just">
              <a:spcBef>
                <a:spcPts val="600"/>
              </a:spcBef>
            </a:pPr>
            <a:r>
              <a:rPr lang="fr-CA" sz="7200" dirty="0"/>
              <a:t>Il est interdit d’obstruer un autre participant. Les nageurs devront éviter d’être en contact; l’esprit sportif et la courtoisie seront de mise.</a:t>
            </a:r>
          </a:p>
          <a:p>
            <a:pPr algn="just">
              <a:spcBef>
                <a:spcPts val="600"/>
              </a:spcBef>
            </a:pPr>
            <a:r>
              <a:rPr lang="fr-CA" sz="7200" dirty="0"/>
              <a:t>Un nageur qui abandonne sa course devra se rapporter immédiatement à l’officiel ou au sauveteur le plus près. Une embarcation offrira de l’aide. </a:t>
            </a:r>
          </a:p>
          <a:p>
            <a:pPr marL="896938" indent="-896938" algn="just">
              <a:spcBef>
                <a:spcPts val="600"/>
              </a:spcBef>
            </a:pPr>
            <a:endParaRPr lang="fr-CA" sz="2800" dirty="0"/>
          </a:p>
          <a:p>
            <a:pPr marL="0" indent="0" algn="just">
              <a:spcBef>
                <a:spcPts val="600"/>
              </a:spcBef>
              <a:buNone/>
            </a:pPr>
            <a:endParaRPr lang="fr-CA" sz="2800" dirty="0"/>
          </a:p>
        </p:txBody>
      </p:sp>
    </p:spTree>
    <p:extLst>
      <p:ext uri="{BB962C8B-B14F-4D97-AF65-F5344CB8AC3E}">
        <p14:creationId xmlns:p14="http://schemas.microsoft.com/office/powerpoint/2010/main" val="1743997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Casques de bain</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0640" y="2530916"/>
            <a:ext cx="9496677" cy="3127248"/>
          </a:xfrm>
        </p:spPr>
        <p:txBody>
          <a:bodyPr>
            <a:normAutofit/>
          </a:bodyPr>
          <a:lstStyle/>
          <a:p>
            <a:pPr marL="358775" indent="-358775" algn="just">
              <a:spcBef>
                <a:spcPts val="600"/>
              </a:spcBef>
            </a:pPr>
            <a:r>
              <a:rPr lang="fr-CA" sz="2800" dirty="0"/>
              <a:t>Le nageur conservera son numéro et son casque de bain numéroté pour les épreuves de 2km et de 5km</a:t>
            </a:r>
          </a:p>
          <a:p>
            <a:pPr marL="358775" indent="-358775" algn="just">
              <a:spcBef>
                <a:spcPts val="600"/>
              </a:spcBef>
            </a:pPr>
            <a:r>
              <a:rPr lang="fr-CA" sz="2800" dirty="0"/>
              <a:t>Les garçons #1 à #27 et les filles #51 à #83</a:t>
            </a:r>
          </a:p>
          <a:p>
            <a:pPr marL="358775" indent="-358775" algn="just">
              <a:spcBef>
                <a:spcPts val="600"/>
              </a:spcBef>
            </a:pPr>
            <a:r>
              <a:rPr lang="fr-CA" sz="2800" dirty="0"/>
              <a:t>Pour les épreuves de relais, les nageurs conserveront leur numéro et porteront les casques aux couleurs de leur région</a:t>
            </a:r>
          </a:p>
          <a:p>
            <a:pPr marL="0" indent="0" algn="just">
              <a:spcBef>
                <a:spcPts val="600"/>
              </a:spcBef>
              <a:buNone/>
            </a:pPr>
            <a:endParaRPr lang="fr-CA" sz="2800" dirty="0"/>
          </a:p>
        </p:txBody>
      </p:sp>
    </p:spTree>
    <p:extLst>
      <p:ext uri="{BB962C8B-B14F-4D97-AF65-F5344CB8AC3E}">
        <p14:creationId xmlns:p14="http://schemas.microsoft.com/office/powerpoint/2010/main" val="2452556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Relais</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0640" y="2530916"/>
            <a:ext cx="9496677" cy="3127248"/>
          </a:xfrm>
        </p:spPr>
        <p:txBody>
          <a:bodyPr>
            <a:normAutofit/>
          </a:bodyPr>
          <a:lstStyle/>
          <a:p>
            <a:pPr marL="358775" indent="-358775" algn="just">
              <a:spcBef>
                <a:spcPts val="600"/>
              </a:spcBef>
            </a:pPr>
            <a:r>
              <a:rPr lang="fr-CA" sz="2800" dirty="0"/>
              <a:t>Les régions auront jusqu’à </a:t>
            </a:r>
            <a:r>
              <a:rPr lang="fr-CA" sz="2800" b="1" dirty="0"/>
              <a:t>18h00</a:t>
            </a:r>
            <a:r>
              <a:rPr lang="fr-CA" sz="2800" dirty="0"/>
              <a:t> lors des finales du samedi soir en piscine pour faire les changements de nageurs ou ordre de nageurs pour les épreuves de relais en eau libre du dimanche matin (veuillez remettre vos feuilles au bureau de l’administration- ancien commis de course)</a:t>
            </a:r>
          </a:p>
        </p:txBody>
      </p:sp>
    </p:spTree>
    <p:extLst>
      <p:ext uri="{BB962C8B-B14F-4D97-AF65-F5344CB8AC3E}">
        <p14:creationId xmlns:p14="http://schemas.microsoft.com/office/powerpoint/2010/main" val="4148669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Webdiffusion</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0641" y="2530916"/>
            <a:ext cx="9144000" cy="3127248"/>
          </a:xfrm>
        </p:spPr>
        <p:txBody>
          <a:bodyPr>
            <a:normAutofit/>
          </a:bodyPr>
          <a:lstStyle/>
          <a:p>
            <a:pPr marL="896938" indent="-896938" algn="just">
              <a:spcBef>
                <a:spcPts val="600"/>
              </a:spcBef>
            </a:pPr>
            <a:r>
              <a:rPr lang="fr-CA" sz="2000" dirty="0"/>
              <a:t>Webdiffusion avec analyste et animateur: dimanche 23 juillet</a:t>
            </a:r>
          </a:p>
          <a:p>
            <a:pPr marL="0" indent="0" algn="just">
              <a:spcBef>
                <a:spcPts val="600"/>
              </a:spcBef>
              <a:buNone/>
            </a:pPr>
            <a:endParaRPr lang="fr-CA" sz="2000" dirty="0"/>
          </a:p>
          <a:p>
            <a:pPr marL="0" indent="0" algn="just">
              <a:spcBef>
                <a:spcPts val="600"/>
              </a:spcBef>
              <a:buNone/>
            </a:pPr>
            <a:r>
              <a:rPr lang="fr-CA" sz="2000" u="sng" dirty="0">
                <a:solidFill>
                  <a:srgbClr val="0070C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https://www.rds.ca/amateurs/jeux-du-quebec/onglet/accueil</a:t>
            </a:r>
            <a:endParaRPr lang="fr-CA" sz="2000" dirty="0">
              <a:solidFill>
                <a:srgbClr val="0070C0"/>
              </a:solidFill>
            </a:endParaRPr>
          </a:p>
          <a:p>
            <a:pPr marL="896938" indent="-896938" algn="just">
              <a:spcBef>
                <a:spcPts val="600"/>
              </a:spcBef>
            </a:pPr>
            <a:endParaRPr lang="fr-CA" dirty="0"/>
          </a:p>
        </p:txBody>
      </p:sp>
    </p:spTree>
    <p:extLst>
      <p:ext uri="{BB962C8B-B14F-4D97-AF65-F5344CB8AC3E}">
        <p14:creationId xmlns:p14="http://schemas.microsoft.com/office/powerpoint/2010/main" val="2671744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Récompenses et protocole</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090641" y="2530916"/>
            <a:ext cx="9144000" cy="3127248"/>
          </a:xfrm>
        </p:spPr>
        <p:txBody>
          <a:bodyPr>
            <a:normAutofit/>
          </a:bodyPr>
          <a:lstStyle/>
          <a:p>
            <a:pPr marL="896938" indent="-896938" algn="just">
              <a:spcBef>
                <a:spcPts val="600"/>
              </a:spcBef>
            </a:pPr>
            <a:r>
              <a:rPr lang="fr-CA" sz="2800" dirty="0"/>
              <a:t>Cérémonies sur place après la session</a:t>
            </a:r>
          </a:p>
          <a:p>
            <a:pPr marL="896938" indent="-896938" algn="just">
              <a:spcBef>
                <a:spcPts val="600"/>
              </a:spcBef>
            </a:pPr>
            <a:r>
              <a:rPr lang="fr-CA" sz="2800" dirty="0"/>
              <a:t>Tenue protocolaire obligatoire pour les athlètes</a:t>
            </a:r>
          </a:p>
          <a:p>
            <a:pPr marL="0" indent="0" algn="just">
              <a:spcBef>
                <a:spcPts val="600"/>
              </a:spcBef>
              <a:buNone/>
            </a:pPr>
            <a:endParaRPr lang="fr-CA" sz="2800" dirty="0"/>
          </a:p>
          <a:p>
            <a:pPr marL="896938" indent="-896938" algn="just">
              <a:spcBef>
                <a:spcPts val="600"/>
              </a:spcBef>
            </a:pPr>
            <a:r>
              <a:rPr lang="fr-CA" sz="2800" dirty="0"/>
              <a:t>Parade: mardi 25 juillet entre les 2 sessions de relais au Complexe sportif Desjardins</a:t>
            </a:r>
          </a:p>
          <a:p>
            <a:pPr marL="896938" indent="-896938" algn="just">
              <a:spcBef>
                <a:spcPts val="600"/>
              </a:spcBef>
            </a:pPr>
            <a:endParaRPr lang="fr-CA" dirty="0"/>
          </a:p>
        </p:txBody>
      </p:sp>
    </p:spTree>
    <p:extLst>
      <p:ext uri="{BB962C8B-B14F-4D97-AF65-F5344CB8AC3E}">
        <p14:creationId xmlns:p14="http://schemas.microsoft.com/office/powerpoint/2010/main" val="389157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B6CDC-24F4-A79B-D83C-E4A54FA48B46}"/>
              </a:ext>
            </a:extLst>
          </p:cNvPr>
          <p:cNvSpPr>
            <a:spLocks noGrp="1"/>
          </p:cNvSpPr>
          <p:nvPr>
            <p:ph type="title"/>
          </p:nvPr>
        </p:nvSpPr>
        <p:spPr/>
        <p:txBody>
          <a:bodyPr/>
          <a:lstStyle/>
          <a:p>
            <a:r>
              <a:rPr lang="fr-CA" dirty="0"/>
              <a:t>RESPONSABLES EN PISCINE</a:t>
            </a:r>
          </a:p>
        </p:txBody>
      </p:sp>
      <p:sp>
        <p:nvSpPr>
          <p:cNvPr id="3" name="Espace réservé du contenu 2">
            <a:extLst>
              <a:ext uri="{FF2B5EF4-FFF2-40B4-BE49-F238E27FC236}">
                <a16:creationId xmlns:a16="http://schemas.microsoft.com/office/drawing/2014/main" id="{59C22D37-2D83-8AD1-A4E5-C52CFCAAF49C}"/>
              </a:ext>
            </a:extLst>
          </p:cNvPr>
          <p:cNvSpPr>
            <a:spLocks noGrp="1"/>
          </p:cNvSpPr>
          <p:nvPr>
            <p:ph idx="1"/>
          </p:nvPr>
        </p:nvSpPr>
        <p:spPr>
          <a:xfrm>
            <a:off x="1517904" y="2787072"/>
            <a:ext cx="9144000" cy="3127248"/>
          </a:xfrm>
        </p:spPr>
        <p:txBody>
          <a:bodyPr/>
          <a:lstStyle/>
          <a:p>
            <a:r>
              <a:rPr lang="fr-CA" dirty="0"/>
              <a:t>Luc Thibault- Délégué sport</a:t>
            </a:r>
          </a:p>
          <a:p>
            <a:r>
              <a:rPr lang="fr-CA" dirty="0"/>
              <a:t>Danielle Gasse- Directrice de rencontre</a:t>
            </a:r>
          </a:p>
          <a:p>
            <a:r>
              <a:rPr lang="fr-CA" dirty="0"/>
              <a:t>Diane Lefebvre- Officielle technique en para-natation</a:t>
            </a:r>
          </a:p>
          <a:p>
            <a:r>
              <a:rPr lang="fr-CA" dirty="0"/>
              <a:t>Michèle Castonguay- Responsable des inscriptions et du secrétariat</a:t>
            </a:r>
          </a:p>
          <a:p>
            <a:r>
              <a:rPr lang="fr-CA" dirty="0"/>
              <a:t>Caroline Harrisson- Responsable des officiels</a:t>
            </a:r>
          </a:p>
        </p:txBody>
      </p:sp>
    </p:spTree>
    <p:extLst>
      <p:ext uri="{BB962C8B-B14F-4D97-AF65-F5344CB8AC3E}">
        <p14:creationId xmlns:p14="http://schemas.microsoft.com/office/powerpoint/2010/main" val="1579397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MERCI ! </a:t>
            </a:r>
          </a:p>
        </p:txBody>
      </p:sp>
    </p:spTree>
    <p:extLst>
      <p:ext uri="{BB962C8B-B14F-4D97-AF65-F5344CB8AC3E}">
        <p14:creationId xmlns:p14="http://schemas.microsoft.com/office/powerpoint/2010/main" val="30535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8C93A-69A3-B1A0-6FD8-8036FAD9075A}"/>
              </a:ext>
            </a:extLst>
          </p:cNvPr>
          <p:cNvSpPr>
            <a:spLocks noGrp="1"/>
          </p:cNvSpPr>
          <p:nvPr>
            <p:ph type="title"/>
          </p:nvPr>
        </p:nvSpPr>
        <p:spPr/>
        <p:txBody>
          <a:bodyPr/>
          <a:lstStyle/>
          <a:p>
            <a:r>
              <a:rPr lang="fr-CA" dirty="0"/>
              <a:t>Délégués de la Fédération de natation du Québec</a:t>
            </a:r>
          </a:p>
        </p:txBody>
      </p:sp>
      <p:sp>
        <p:nvSpPr>
          <p:cNvPr id="3" name="Espace réservé du contenu 2">
            <a:extLst>
              <a:ext uri="{FF2B5EF4-FFF2-40B4-BE49-F238E27FC236}">
                <a16:creationId xmlns:a16="http://schemas.microsoft.com/office/drawing/2014/main" id="{F15EC788-B7DE-3988-570A-9BF02712E792}"/>
              </a:ext>
            </a:extLst>
          </p:cNvPr>
          <p:cNvSpPr>
            <a:spLocks noGrp="1"/>
          </p:cNvSpPr>
          <p:nvPr>
            <p:ph idx="1"/>
          </p:nvPr>
        </p:nvSpPr>
        <p:spPr/>
        <p:txBody>
          <a:bodyPr/>
          <a:lstStyle/>
          <a:p>
            <a:r>
              <a:rPr lang="fr-CA" dirty="0"/>
              <a:t>Francis Ménard- Directeur général</a:t>
            </a:r>
          </a:p>
          <a:p>
            <a:r>
              <a:rPr lang="fr-CA" dirty="0"/>
              <a:t>Stéfanie Gagné- Coordonnatrice aux services aux membres- piscine (préliminaires et finales)</a:t>
            </a:r>
          </a:p>
          <a:p>
            <a:r>
              <a:rPr lang="fr-CA" dirty="0"/>
              <a:t>Marie-Christine Potvin- Coordonnatrice aux compétitions- eau libre et piscine (Finales)</a:t>
            </a:r>
          </a:p>
        </p:txBody>
      </p:sp>
    </p:spTree>
    <p:extLst>
      <p:ext uri="{BB962C8B-B14F-4D97-AF65-F5344CB8AC3E}">
        <p14:creationId xmlns:p14="http://schemas.microsoft.com/office/powerpoint/2010/main" val="390270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44E042C-13ED-B808-28EB-4E261A53A2B9}"/>
              </a:ext>
            </a:extLst>
          </p:cNvPr>
          <p:cNvSpPr>
            <a:spLocks noGrp="1"/>
          </p:cNvSpPr>
          <p:nvPr>
            <p:ph type="title"/>
          </p:nvPr>
        </p:nvSpPr>
        <p:spPr>
          <a:xfrm>
            <a:off x="762000" y="1517903"/>
            <a:ext cx="10668000" cy="1345115"/>
          </a:xfrm>
        </p:spPr>
        <p:txBody>
          <a:bodyPr>
            <a:normAutofit/>
          </a:bodyPr>
          <a:lstStyle/>
          <a:p>
            <a:r>
              <a:rPr lang="fr-CA" dirty="0"/>
              <a:t>HORAIRE ET STRUCTURE</a:t>
            </a:r>
          </a:p>
        </p:txBody>
      </p:sp>
      <p:sp>
        <p:nvSpPr>
          <p:cNvPr id="3" name="Espace réservé du contenu 2">
            <a:extLst>
              <a:ext uri="{FF2B5EF4-FFF2-40B4-BE49-F238E27FC236}">
                <a16:creationId xmlns:a16="http://schemas.microsoft.com/office/drawing/2014/main" id="{BDDB2C13-09F1-3734-4DE4-AC200D8A80B3}"/>
              </a:ext>
            </a:extLst>
          </p:cNvPr>
          <p:cNvSpPr>
            <a:spLocks noGrp="1"/>
          </p:cNvSpPr>
          <p:nvPr>
            <p:ph idx="1"/>
          </p:nvPr>
        </p:nvSpPr>
        <p:spPr>
          <a:xfrm>
            <a:off x="762000" y="2970222"/>
            <a:ext cx="10668000" cy="3125777"/>
          </a:xfrm>
        </p:spPr>
        <p:txBody>
          <a:bodyPr>
            <a:normAutofit fontScale="47500" lnSpcReduction="20000"/>
          </a:bodyPr>
          <a:lstStyle/>
          <a:p>
            <a:r>
              <a:rPr lang="fr-CA" sz="4200" dirty="0"/>
              <a:t>Préliminaires: 2 sessions séparés: Femmes et Hommes</a:t>
            </a:r>
          </a:p>
          <a:p>
            <a:r>
              <a:rPr lang="fr-CA" sz="4200" dirty="0"/>
              <a:t>Finales: Tous ensemble</a:t>
            </a:r>
          </a:p>
          <a:p>
            <a:r>
              <a:rPr lang="fr-CA" sz="4200" dirty="0"/>
              <a:t>3 programmes par région pour la session femmes et hommes combinée</a:t>
            </a:r>
          </a:p>
          <a:p>
            <a:pPr algn="just">
              <a:spcBef>
                <a:spcPts val="600"/>
              </a:spcBef>
            </a:pPr>
            <a:r>
              <a:rPr lang="fr-CA" sz="4200" dirty="0"/>
              <a:t>Toutes les épreuves seront nagées en préliminaires et en finales.</a:t>
            </a:r>
          </a:p>
          <a:p>
            <a:pPr algn="just">
              <a:spcBef>
                <a:spcPts val="600"/>
              </a:spcBef>
            </a:pPr>
            <a:r>
              <a:rPr lang="fr-CA" sz="4200" dirty="0"/>
              <a:t>Les préliminaires seront nagés sénior, soit du plus lent au plus rapide. </a:t>
            </a:r>
          </a:p>
          <a:p>
            <a:pPr algn="just">
              <a:spcBef>
                <a:spcPts val="600"/>
              </a:spcBef>
            </a:pPr>
            <a:r>
              <a:rPr lang="fr-CA" sz="4200" dirty="0"/>
              <a:t>Conversion linéaire 2%. </a:t>
            </a:r>
          </a:p>
          <a:p>
            <a:pPr algn="just">
              <a:spcBef>
                <a:spcPts val="600"/>
              </a:spcBef>
            </a:pPr>
            <a:r>
              <a:rPr lang="fr-CA" sz="4200" dirty="0"/>
              <a:t>400m libre et 400m QNI: les deux dernières séries sont réparties conformément à l’article SW 3.1.1.2</a:t>
            </a:r>
          </a:p>
          <a:p>
            <a:r>
              <a:rPr lang="fr-CA" sz="4200" dirty="0"/>
              <a:t>Formulaire en ligne à compléter avec les coordonnées</a:t>
            </a:r>
          </a:p>
          <a:p>
            <a:endParaRPr lang="fr-CA" dirty="0"/>
          </a:p>
          <a:p>
            <a:endParaRPr lang="fr-CA" dirty="0"/>
          </a:p>
          <a:p>
            <a:endParaRPr lang="fr-CA" dirty="0"/>
          </a:p>
        </p:txBody>
      </p:sp>
    </p:spTree>
    <p:extLst>
      <p:ext uri="{BB962C8B-B14F-4D97-AF65-F5344CB8AC3E}">
        <p14:creationId xmlns:p14="http://schemas.microsoft.com/office/powerpoint/2010/main" val="168526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44E042C-13ED-B808-28EB-4E261A53A2B9}"/>
              </a:ext>
            </a:extLst>
          </p:cNvPr>
          <p:cNvSpPr>
            <a:spLocks noGrp="1"/>
          </p:cNvSpPr>
          <p:nvPr>
            <p:ph type="title"/>
          </p:nvPr>
        </p:nvSpPr>
        <p:spPr>
          <a:xfrm>
            <a:off x="762000" y="1517903"/>
            <a:ext cx="10668000" cy="1345115"/>
          </a:xfrm>
        </p:spPr>
        <p:txBody>
          <a:bodyPr>
            <a:normAutofit/>
          </a:bodyPr>
          <a:lstStyle/>
          <a:p>
            <a:r>
              <a:rPr lang="fr-CA" dirty="0"/>
              <a:t>INSTALLATIONS ET ACCÈS (Luc T. )</a:t>
            </a:r>
          </a:p>
        </p:txBody>
      </p:sp>
      <p:sp>
        <p:nvSpPr>
          <p:cNvPr id="3" name="Espace réservé du contenu 2">
            <a:extLst>
              <a:ext uri="{FF2B5EF4-FFF2-40B4-BE49-F238E27FC236}">
                <a16:creationId xmlns:a16="http://schemas.microsoft.com/office/drawing/2014/main" id="{BDDB2C13-09F1-3734-4DE4-AC200D8A80B3}"/>
              </a:ext>
            </a:extLst>
          </p:cNvPr>
          <p:cNvSpPr>
            <a:spLocks noGrp="1"/>
          </p:cNvSpPr>
          <p:nvPr>
            <p:ph idx="1"/>
          </p:nvPr>
        </p:nvSpPr>
        <p:spPr>
          <a:xfrm>
            <a:off x="762000" y="2970222"/>
            <a:ext cx="10668000" cy="3125777"/>
          </a:xfrm>
        </p:spPr>
        <p:txBody>
          <a:bodyPr>
            <a:normAutofit/>
          </a:bodyPr>
          <a:lstStyle/>
          <a:p>
            <a:r>
              <a:rPr lang="fr-CA" dirty="0"/>
              <a:t>Piscine: Complexe sportif Desjardins</a:t>
            </a:r>
          </a:p>
          <a:p>
            <a:r>
              <a:rPr lang="fr-CA" dirty="0"/>
              <a:t>Carte d’accréditation en tout temps</a:t>
            </a:r>
          </a:p>
          <a:p>
            <a:r>
              <a:rPr lang="fr-CA" dirty="0"/>
              <a:t>Nageurs: côté vestiaire et bassin récréatif + zone extérieure et local de repos (FA-106)</a:t>
            </a:r>
          </a:p>
          <a:p>
            <a:r>
              <a:rPr lang="fr-CA" dirty="0"/>
              <a:t>Entraineurs: plage du côté des fenêtres</a:t>
            </a:r>
          </a:p>
          <a:p>
            <a:r>
              <a:rPr lang="fr-CA" dirty="0"/>
              <a:t>FINALES: rotation des délégations du côté récréatif</a:t>
            </a:r>
          </a:p>
          <a:p>
            <a:endParaRPr lang="fr-CA" dirty="0"/>
          </a:p>
        </p:txBody>
      </p:sp>
    </p:spTree>
    <p:extLst>
      <p:ext uri="{BB962C8B-B14F-4D97-AF65-F5344CB8AC3E}">
        <p14:creationId xmlns:p14="http://schemas.microsoft.com/office/powerpoint/2010/main" val="32262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CCBA55-EC45-41CB-4921-83AD3B3BB64B}"/>
              </a:ext>
            </a:extLst>
          </p:cNvPr>
          <p:cNvSpPr>
            <a:spLocks noGrp="1"/>
          </p:cNvSpPr>
          <p:nvPr>
            <p:ph type="title"/>
          </p:nvPr>
        </p:nvSpPr>
        <p:spPr>
          <a:xfrm>
            <a:off x="1326776" y="1517904"/>
            <a:ext cx="9335128" cy="1344168"/>
          </a:xfrm>
        </p:spPr>
        <p:txBody>
          <a:bodyPr>
            <a:normAutofit/>
          </a:bodyPr>
          <a:lstStyle/>
          <a:p>
            <a:r>
              <a:rPr lang="fr-CA" sz="3600" dirty="0"/>
              <a:t>ACCÈS AUX GRADINS-SPECTATEURS (Luc T.)</a:t>
            </a:r>
          </a:p>
        </p:txBody>
      </p:sp>
      <p:sp>
        <p:nvSpPr>
          <p:cNvPr id="3" name="Espace réservé du contenu 2">
            <a:extLst>
              <a:ext uri="{FF2B5EF4-FFF2-40B4-BE49-F238E27FC236}">
                <a16:creationId xmlns:a16="http://schemas.microsoft.com/office/drawing/2014/main" id="{1BB3BA4C-0428-E379-63BE-9E1712E50003}"/>
              </a:ext>
            </a:extLst>
          </p:cNvPr>
          <p:cNvSpPr>
            <a:spLocks noGrp="1"/>
          </p:cNvSpPr>
          <p:nvPr>
            <p:ph idx="1"/>
          </p:nvPr>
        </p:nvSpPr>
        <p:spPr>
          <a:xfrm>
            <a:off x="1517904" y="2566358"/>
            <a:ext cx="9144000" cy="3127248"/>
          </a:xfrm>
        </p:spPr>
        <p:txBody>
          <a:bodyPr>
            <a:normAutofit lnSpcReduction="10000"/>
          </a:bodyPr>
          <a:lstStyle/>
          <a:p>
            <a:r>
              <a:rPr lang="fr-CA" dirty="0"/>
              <a:t>Préliminaires: ouverture au début de l’échauffement. Premier arrivé, premier servi</a:t>
            </a:r>
          </a:p>
          <a:p>
            <a:pPr marL="0" indent="0">
              <a:buNone/>
            </a:pPr>
            <a:endParaRPr lang="fr-CA" dirty="0"/>
          </a:p>
          <a:p>
            <a:r>
              <a:rPr lang="fr-CA" dirty="0"/>
              <a:t>Finales: 250 places réservés aux Régions selon le prorata des nageurs en finale et 75 places selon le premier arrivé, premier servi.  Les coupons sont remis à la personne responsable identifiée par l’entraineur en chef.</a:t>
            </a:r>
          </a:p>
        </p:txBody>
      </p:sp>
    </p:spTree>
    <p:extLst>
      <p:ext uri="{BB962C8B-B14F-4D97-AF65-F5344CB8AC3E}">
        <p14:creationId xmlns:p14="http://schemas.microsoft.com/office/powerpoint/2010/main" val="302012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FORFAITS</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440266" y="2574985"/>
            <a:ext cx="9144000" cy="3127248"/>
          </a:xfrm>
        </p:spPr>
        <p:txBody>
          <a:bodyPr>
            <a:normAutofit lnSpcReduction="10000"/>
          </a:bodyPr>
          <a:lstStyle/>
          <a:p>
            <a:r>
              <a:rPr lang="fr-CA" dirty="0"/>
              <a:t>Préliminaires: Veuillez aviser le bureau de l’administration le plus rapidement possible.  </a:t>
            </a:r>
          </a:p>
          <a:p>
            <a:r>
              <a:rPr lang="fr-CA" dirty="0"/>
              <a:t>Finales: </a:t>
            </a:r>
          </a:p>
          <a:p>
            <a:pPr marL="896938" indent="-365125"/>
            <a:r>
              <a:rPr lang="fr-CA" dirty="0"/>
              <a:t>Épreuves individuelles: 30 minutes après la fin de la session préliminaire</a:t>
            </a:r>
          </a:p>
          <a:p>
            <a:pPr marL="896938" indent="-365125">
              <a:tabLst>
                <a:tab pos="806450" algn="l"/>
              </a:tabLst>
            </a:pPr>
            <a:r>
              <a:rPr lang="fr-CA" dirty="0"/>
              <a:t>Épreuves de relais: 15 minutes après la fin de la session préliminaire</a:t>
            </a:r>
          </a:p>
        </p:txBody>
      </p:sp>
    </p:spTree>
    <p:extLst>
      <p:ext uri="{BB962C8B-B14F-4D97-AF65-F5344CB8AC3E}">
        <p14:creationId xmlns:p14="http://schemas.microsoft.com/office/powerpoint/2010/main" val="196544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25BEF-C1A3-9FA5-5EE2-96C38CA8C795}"/>
              </a:ext>
            </a:extLst>
          </p:cNvPr>
          <p:cNvSpPr>
            <a:spLocks noGrp="1"/>
          </p:cNvSpPr>
          <p:nvPr>
            <p:ph type="title"/>
          </p:nvPr>
        </p:nvSpPr>
        <p:spPr/>
        <p:txBody>
          <a:bodyPr/>
          <a:lstStyle/>
          <a:p>
            <a:r>
              <a:rPr lang="fr-CA" dirty="0"/>
              <a:t>FORFAITS (suite)</a:t>
            </a:r>
          </a:p>
        </p:txBody>
      </p:sp>
      <p:sp>
        <p:nvSpPr>
          <p:cNvPr id="3" name="Espace réservé du contenu 2">
            <a:extLst>
              <a:ext uri="{FF2B5EF4-FFF2-40B4-BE49-F238E27FC236}">
                <a16:creationId xmlns:a16="http://schemas.microsoft.com/office/drawing/2014/main" id="{7AEDBAD9-E865-A028-C566-CF39F70F5D30}"/>
              </a:ext>
            </a:extLst>
          </p:cNvPr>
          <p:cNvSpPr>
            <a:spLocks noGrp="1"/>
          </p:cNvSpPr>
          <p:nvPr>
            <p:ph idx="1"/>
          </p:nvPr>
        </p:nvSpPr>
        <p:spPr>
          <a:xfrm>
            <a:off x="1386478" y="2432305"/>
            <a:ext cx="9144000" cy="3127248"/>
          </a:xfrm>
        </p:spPr>
        <p:txBody>
          <a:bodyPr>
            <a:normAutofit fontScale="92500" lnSpcReduction="20000"/>
          </a:bodyPr>
          <a:lstStyle/>
          <a:p>
            <a:r>
              <a:rPr lang="fr-CA" dirty="0"/>
              <a:t>CSW 10.15.4 : Le(s) nageur(s) fautif(s) d’une équipe de relais disqualifiée lors des préliminaires ne pourra(ont) pas être utilisé(s) comme membre(s) d’une équipe de relais lors de la finale de la même épreuve.</a:t>
            </a:r>
          </a:p>
          <a:p>
            <a:pPr algn="just">
              <a:spcBef>
                <a:spcPts val="1200"/>
              </a:spcBef>
            </a:pPr>
            <a:r>
              <a:rPr lang="fr-CA" dirty="0"/>
              <a:t>Tout nageur, autre qu’un substitut, déclarant forfait après le délai établi, sera exclu de toutes les autres épreuves de la finale.</a:t>
            </a:r>
          </a:p>
          <a:p>
            <a:pPr algn="just">
              <a:spcBef>
                <a:spcPts val="600"/>
              </a:spcBef>
            </a:pPr>
            <a:r>
              <a:rPr lang="fr-CA" dirty="0"/>
              <a:t>Les deux substituts doivent se présenter à côté de la chambre d’appel lors des épreuves de finales.</a:t>
            </a:r>
          </a:p>
          <a:p>
            <a:endParaRPr lang="fr-CA" dirty="0"/>
          </a:p>
        </p:txBody>
      </p:sp>
    </p:spTree>
    <p:extLst>
      <p:ext uri="{BB962C8B-B14F-4D97-AF65-F5344CB8AC3E}">
        <p14:creationId xmlns:p14="http://schemas.microsoft.com/office/powerpoint/2010/main" val="3952993684"/>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0a51039-d676-46c5-9307-b04bed7642ca" xsi:nil="true"/>
    <lcf76f155ced4ddcb4097134ff3c332f xmlns="e949c5ab-9ceb-457a-b155-fa17422217b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F69DF70A9BB9489AA66C20D78CFC0E" ma:contentTypeVersion="17" ma:contentTypeDescription="Crée un document." ma:contentTypeScope="" ma:versionID="6ac3d46e23635255a1b4745bd5451dd6">
  <xsd:schema xmlns:xsd="http://www.w3.org/2001/XMLSchema" xmlns:xs="http://www.w3.org/2001/XMLSchema" xmlns:p="http://schemas.microsoft.com/office/2006/metadata/properties" xmlns:ns2="e949c5ab-9ceb-457a-b155-fa17422217ba" xmlns:ns3="38e3ac13-0f52-48ab-af58-c1454b2b5cfd" xmlns:ns4="60a51039-d676-46c5-9307-b04bed7642ca" targetNamespace="http://schemas.microsoft.com/office/2006/metadata/properties" ma:root="true" ma:fieldsID="fca93b3cf3e580f35112bf47c7bf1432" ns2:_="" ns3:_="" ns4:_="">
    <xsd:import namespace="e949c5ab-9ceb-457a-b155-fa17422217ba"/>
    <xsd:import namespace="38e3ac13-0f52-48ab-af58-c1454b2b5cfd"/>
    <xsd:import namespace="60a51039-d676-46c5-9307-b04bed7642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9c5ab-9ceb-457a-b155-fa17422217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3fa98cb0-e56d-4012-ba9b-da3149b4f5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e3ac13-0f52-48ab-af58-c1454b2b5cfd"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a51039-d676-46c5-9307-b04bed7642c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589e6ea-1480-498f-a53b-1ee7c513ad46}" ma:internalName="TaxCatchAll" ma:showField="CatchAllData" ma:web="60a51039-d676-46c5-9307-b04bed764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CE00EC-C3A1-466D-B9EE-CD3F4B1C0A64}">
  <ds:schemaRefs>
    <ds:schemaRef ds:uri="http://schemas.microsoft.com/sharepoint/v3/contenttype/forms"/>
  </ds:schemaRefs>
</ds:datastoreItem>
</file>

<file path=customXml/itemProps2.xml><?xml version="1.0" encoding="utf-8"?>
<ds:datastoreItem xmlns:ds="http://schemas.openxmlformats.org/officeDocument/2006/customXml" ds:itemID="{6C93B162-333E-4A37-99C5-B637DBE42D37}">
  <ds:schemaRefs>
    <ds:schemaRef ds:uri="http://schemas.microsoft.com/office/2006/metadata/properties"/>
    <ds:schemaRef ds:uri="http://schemas.microsoft.com/office/infopath/2007/PartnerControls"/>
    <ds:schemaRef ds:uri="60a51039-d676-46c5-9307-b04bed7642ca"/>
    <ds:schemaRef ds:uri="e949c5ab-9ceb-457a-b155-fa17422217ba"/>
  </ds:schemaRefs>
</ds:datastoreItem>
</file>

<file path=customXml/itemProps3.xml><?xml version="1.0" encoding="utf-8"?>
<ds:datastoreItem xmlns:ds="http://schemas.openxmlformats.org/officeDocument/2006/customXml" ds:itemID="{801B1110-1924-4A30-A5C1-F49748A33C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9c5ab-9ceb-457a-b155-fa17422217ba"/>
    <ds:schemaRef ds:uri="38e3ac13-0f52-48ab-af58-c1454b2b5cfd"/>
    <ds:schemaRef ds:uri="60a51039-d676-46c5-9307-b04bed764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154</TotalTime>
  <Words>1207</Words>
  <Application>Microsoft Office PowerPoint</Application>
  <PresentationFormat>Grand écran</PresentationFormat>
  <Paragraphs>122</Paragraphs>
  <Slides>30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Aharoni</vt:lpstr>
      <vt:lpstr>Arial</vt:lpstr>
      <vt:lpstr>Avenir Next LT Pro</vt:lpstr>
      <vt:lpstr>Calibri</vt:lpstr>
      <vt:lpstr>PrismaticVTI</vt:lpstr>
      <vt:lpstr>Présentation PowerPoint</vt:lpstr>
      <vt:lpstr>Présentation PowerPoint</vt:lpstr>
      <vt:lpstr>RESPONSABLES EN PISCINE</vt:lpstr>
      <vt:lpstr>Délégués de la Fédération de natation du Québec</vt:lpstr>
      <vt:lpstr>HORAIRE ET STRUCTURE</vt:lpstr>
      <vt:lpstr>INSTALLATIONS ET ACCÈS (Luc T. )</vt:lpstr>
      <vt:lpstr>ACCÈS AUX GRADINS-SPECTATEURS (Luc T.)</vt:lpstr>
      <vt:lpstr>FORFAITS</vt:lpstr>
      <vt:lpstr>FORFAITS (suite)</vt:lpstr>
      <vt:lpstr>DEMANDE DE TEMPS DE PASSAGE OFFICIEL</vt:lpstr>
      <vt:lpstr>RELAIS</vt:lpstr>
      <vt:lpstr>CHAMBRE D’APPEL-Préliminaires</vt:lpstr>
      <vt:lpstr>CHAMBRE D’APPEL-Finales</vt:lpstr>
      <vt:lpstr>CHAMBRE D’APPEL-Finales (suite)</vt:lpstr>
      <vt:lpstr>Chambre d’appel- Finales (suite)</vt:lpstr>
      <vt:lpstr>Échauffement</vt:lpstr>
      <vt:lpstr>Webdiffusion</vt:lpstr>
      <vt:lpstr>Récompenses et protocole</vt:lpstr>
      <vt:lpstr>Esprit sportif</vt:lpstr>
      <vt:lpstr>Présentation PowerPoint</vt:lpstr>
      <vt:lpstr>RESPONSABLES EN EAU LIBRE</vt:lpstr>
      <vt:lpstr>INSTALLATIONS ET ACCÈS</vt:lpstr>
      <vt:lpstr>Plan d’eau</vt:lpstr>
      <vt:lpstr>Déroulement</vt:lpstr>
      <vt:lpstr>Règles générales</vt:lpstr>
      <vt:lpstr>Casques de bain</vt:lpstr>
      <vt:lpstr>Relais</vt:lpstr>
      <vt:lpstr>Webdiffusion</vt:lpstr>
      <vt:lpstr>Récompenses et protocole</vt:lpstr>
      <vt:lpstr>MERCI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Potvin, Marie-Christine</dc:creator>
  <cp:lastModifiedBy>Potvin, Marie-Christine</cp:lastModifiedBy>
  <cp:revision>1</cp:revision>
  <dcterms:created xsi:type="dcterms:W3CDTF">2023-07-18T18:07:02Z</dcterms:created>
  <dcterms:modified xsi:type="dcterms:W3CDTF">2023-07-19T20:03:28Z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0x010100EFF69DF70A9BB9489AA66C20D78CFC0E</vt:lpwstr>
  </property>
  <property fmtid="{D5CDD505-2E9C-101B-9397-08002B2CF9AE}" pid="3" name="MediaServiceImageTags">
    <vt:lpwstr/>
  </property>
</Properties>
</file>