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89" r:id="rId4"/>
    <p:sldId id="281" r:id="rId5"/>
    <p:sldId id="270" r:id="rId6"/>
    <p:sldId id="269" r:id="rId7"/>
    <p:sldId id="275" r:id="rId8"/>
    <p:sldId id="277" r:id="rId9"/>
    <p:sldId id="276" r:id="rId10"/>
    <p:sldId id="267" r:id="rId11"/>
    <p:sldId id="283" r:id="rId12"/>
    <p:sldId id="284" r:id="rId13"/>
    <p:sldId id="285" r:id="rId14"/>
    <p:sldId id="286" r:id="rId15"/>
    <p:sldId id="287" r:id="rId16"/>
    <p:sldId id="280" r:id="rId17"/>
    <p:sldId id="288" r:id="rId18"/>
    <p:sldId id="28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46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21A97-79FD-F2CD-20B7-60972A9CF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90A541-B1AA-B386-0DA5-6621E14BA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4A1AE7-D5FF-803E-C404-7C62CD9F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F86D41-E61B-B9DD-F589-5A52CF92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3AC94D-FA33-6534-DE3B-A2F04EFA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799A8-4C6E-12D0-654D-8C4D337D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528DDA-72A3-8839-E480-AD3ECCD05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00405-614B-9803-B8E1-A88F2EE6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D7380F-AC97-5A7E-4561-AB54484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76751E-E115-F38E-F675-8895595F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81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825B63-1D3D-C98F-8363-5CA2D5AA2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0891FA-FB1C-E3CA-1683-3CD8A4588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DEDC1-A4AC-F9EA-AD5E-4CA9847F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4F405-17FF-F85A-A33D-3D1E748F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B023C-C0F1-FFD3-0F90-946E7DF3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55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41B73-96BB-27C5-227D-0CDF85A9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2BC74-0E40-CF7C-5B72-70D9926E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14AC5B-DD3E-4A6E-AC31-A843969E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CAFDA-D895-84C2-E813-A1599A64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E9BD4-F6B3-9386-68A6-1E6DCC65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1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2202E-F5B3-DDFA-5997-AFB449DF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C823A-AB55-776F-476D-7A47EE75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7CD09-9986-C604-91F4-CB93EA86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F1B5F-7048-F0E2-19F6-6A364384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2BAFF4-533C-7D24-6FD5-A4615133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95DD7-3CC4-F0D7-76B9-A23592E3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B5F7A1-BF6B-2E8D-7403-16B5B08B9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8B343E-6B77-5B36-8E1D-BA1273CCC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8DDC89-ADBD-5A89-6084-E9C7D3AF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E69529-5889-92AB-A0EB-232F95EA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A166A-950C-2135-F0B7-1E18D49B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E3492-16AE-5C5D-0418-92C44201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F4600-086C-7AEC-A5A8-233D78E4F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A41300-1EA4-B19C-6CF4-5ADBCF35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1242CB-CBC1-E989-CBA2-84A90658F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3AE767-EAE7-026B-DE20-EDAB747B7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8FB45C-6C0F-98F9-AAC9-2131A487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B92794-5F18-4C5A-F3F5-1116054D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A925D9-0AE7-67FF-F172-FA2D3D18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22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A34A1-03C3-AB14-6E0A-EAAF7DE6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DBCF4A-208E-868D-03D4-6E8C5AF3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E4FBFA-5065-4E76-F3B3-EA27714A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88D9D5-CD05-32D3-A7DE-A0207F1C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8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A56D75-29A7-539A-A52A-445C8481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53C618-C99E-AE3E-4FF9-A06F3E0B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398063-4FFB-5A19-3841-717342E3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6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5728F-8664-A78D-43A1-98D9F651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56156-CF9F-4898-F245-F8ED8959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945843-70FD-E769-92E7-37D9FA85C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2C6CCF-72A1-900F-BBC9-1E495BD5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992B5-8434-96A7-FDC9-D613C886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1F6B5C-F556-AE6F-3C8A-1BE4E075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5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7D76C-44FC-BEC0-E11D-6DB39C6F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E668E4-1887-331D-30C0-BF252E3E1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C64FD4-FE5F-9565-F645-B2E27FD5F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04FABD-179A-0E41-915A-FC4D8EC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A7175A-CB7A-D695-26CA-0F4E5EAB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ECEA75-BD08-5BD0-546F-4C28E3C5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69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174643-0DB8-FB97-8617-86A04BA5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EA885C-5EC6-A2E6-4204-7F9DE29A7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3638F1-6327-F6C8-A0DD-FCA85F1AC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9224-6DD5-E74D-B877-49B1BDAEC035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316EF-E220-3CCE-8556-883D0FF5B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ECA07-307D-7B75-5A44-3C86ED96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9784-D901-B94C-A72F-ED622D96E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5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verywellfit.com/thmb/MHZjRAV_-B8M38m5mHnX75EmA1c=/1500x0/filters:no_upscale():max_bytes(150000):strip_icc()/105-Dead-Bug-ExerciseGIF-407d0bbb6d8742be855b219e74c18bd0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www.shape.com/thmb/T2GyvzFah3XYR8_L8W16ANWBTXs=/1500x0/filters:no_upscale():max_bytes(150000):strip_icc()/low-plank-hold-b8a63da1ef844f00b6f6a21141ba1d8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ReIPc_ZHB06vCgEgJhRbUpGJf5VPiR_fIMUgYYMlwvhnyk7oXQBiEyl1E5U8qnttYASaQ&amp;usqp=C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onatest.ch/wp-content/uploads/2020/06/Programme-exercice-de-musculation-avec-%C3%A9lastiqu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F7499A-BC88-9ECC-7F59-E445A15D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9300" y="3291008"/>
            <a:ext cx="5822343" cy="121356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/>
              <a:t>MAÎTRE LES BOUCHÉES DOUBLES</a:t>
            </a:r>
            <a:br>
              <a:rPr lang="fr-FR" sz="1800" dirty="0">
                <a:solidFill>
                  <a:srgbClr val="FFFFFF"/>
                </a:solidFill>
              </a:rPr>
            </a:b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39BF50-B1C4-B836-43F0-1EBEFB092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7156" y="4504568"/>
            <a:ext cx="5734299" cy="758843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fr-CA" sz="3200" b="1" dirty="0">
                <a:solidFill>
                  <a:schemeClr val="bg1"/>
                </a:solidFill>
              </a:rPr>
              <a:t>Conférence préparation physique </a:t>
            </a:r>
            <a:r>
              <a:rPr lang="fr-FR" sz="3200" b="1" dirty="0">
                <a:solidFill>
                  <a:schemeClr val="bg1"/>
                </a:solidFill>
              </a:rPr>
              <a:t>Maîtres</a:t>
            </a:r>
          </a:p>
          <a:p>
            <a:pPr algn="l"/>
            <a:r>
              <a:rPr lang="fr-FR" sz="1300">
                <a:solidFill>
                  <a:schemeClr val="bg1"/>
                </a:solidFill>
              </a:rPr>
              <a:t>Marie Bergeron 2023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5821F9-A759-8084-8404-A6E0C57AA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395" y="2201472"/>
            <a:ext cx="2961361" cy="1396231"/>
          </a:xfrm>
          <a:prstGeom prst="rect">
            <a:avLst/>
          </a:prstGeom>
          <a:noFill/>
        </p:spPr>
      </p:pic>
      <p:pic>
        <p:nvPicPr>
          <p:cNvPr id="6" name="Picture 2" descr="FINA World Masters Championships｜19th FINA World Championships 2022 Fukuoka">
            <a:extLst>
              <a:ext uri="{FF2B5EF4-FFF2-40B4-BE49-F238E27FC236}">
                <a16:creationId xmlns:a16="http://schemas.microsoft.com/office/drawing/2014/main" id="{7852FB62-713E-27FF-F3E1-13A0D736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44" y="5994166"/>
            <a:ext cx="2591908" cy="8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QUELQUES CONSEILS POUR LES NAGEURS/ES EN EAU LIBRE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93" y="2378076"/>
            <a:ext cx="9715500" cy="3855349"/>
          </a:xfrm>
        </p:spPr>
        <p:txBody>
          <a:bodyPr anchor="t"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Progresser graduellement dans la distance au cours de l’été/des années.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aux impondérables. CONTRÔLER ce que vous pouvez contrôler. 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Inclure des entraînements en </a:t>
            </a:r>
            <a:r>
              <a:rPr lang="fr-CA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wetsuit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lors de votre préparation.</a:t>
            </a:r>
          </a:p>
          <a:p>
            <a:pPr marL="457200" indent="-457200">
              <a:buAutoNum type="arabicPeriod"/>
            </a:pP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Repérer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parcours avant la course.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Assurez-vous de participer à la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technique 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course.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Nager en lac, si possible, la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course.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épreuves de 10km et + demandent une préparation physique plus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détaillée et pointue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Établissez avec votre kayakiste ou votre coach sur le quai votre plan de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ravitaillement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Incorporer des 25m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hors de l’eau 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vos entraînements.</a:t>
            </a:r>
          </a:p>
          <a:p>
            <a:pPr marL="457200" indent="-457200">
              <a:buAutoNum type="arabicPeriod"/>
            </a:pP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des </a:t>
            </a:r>
            <a:r>
              <a:rPr lang="fr-C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douches fraîches </a:t>
            </a:r>
            <a:r>
              <a:rPr lang="fr-C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de mai afin de développer votre tolérance au froid.</a:t>
            </a:r>
          </a:p>
          <a:p>
            <a:pPr marL="457200" indent="-457200">
              <a:buAutoNum type="arabicPeriod"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A" sz="3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PLUSIEURS AUTRES CONSEILS ET ASTUCES SPÉCIFIQUES À L’EAU LIBRE. NOUS VOUS OFFRIRONS UNE CONFÉRENCE SUR LE SUJET DANS LE FUTUR.</a:t>
            </a: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891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ENTRAÎNEMENT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09" y="5029202"/>
            <a:ext cx="9715500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E68F8F-A2CC-05CC-4327-71FA43AD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5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">
            <a:extLst>
              <a:ext uri="{FF2B5EF4-FFF2-40B4-BE49-F238E27FC236}">
                <a16:creationId xmlns:a16="http://schemas.microsoft.com/office/drawing/2014/main" id="{25EA0698-159C-168F-5929-22A52E74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51125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1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ENTRAÎNEMENT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09" y="5029202"/>
            <a:ext cx="9715500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E68F8F-A2CC-05CC-4327-71FA43AD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5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516DC7-942B-9E41-C8E0-7C271841EA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5895" y="1096962"/>
            <a:ext cx="83319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7" name="Image 2">
            <a:extLst>
              <a:ext uri="{FF2B5EF4-FFF2-40B4-BE49-F238E27FC236}">
                <a16:creationId xmlns:a16="http://schemas.microsoft.com/office/drawing/2014/main" id="{CC0BB4BE-B88F-CE5F-CBDB-C1C27CE2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94" y="2669708"/>
            <a:ext cx="3913656" cy="39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ENTRAÎNEMENT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09" y="5029202"/>
            <a:ext cx="9715500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E68F8F-A2CC-05CC-4327-71FA43AD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5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516DC7-942B-9E41-C8E0-7C271841EA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5895" y="1096962"/>
            <a:ext cx="83319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F785CA-40A1-A1F5-A6A1-15FBBDE3C1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2801" y="3146330"/>
            <a:ext cx="15461672" cy="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5" name="Image 3" descr="Exercise of The Week: Reverse crunch | Eunicakes">
            <a:extLst>
              <a:ext uri="{FF2B5EF4-FFF2-40B4-BE49-F238E27FC236}">
                <a16:creationId xmlns:a16="http://schemas.microsoft.com/office/drawing/2014/main" id="{3C107EAA-935F-9774-9D0B-53252B30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47607"/>
            <a:ext cx="5705475" cy="38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2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ENTRAÎNEMENT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09" y="5029202"/>
            <a:ext cx="9715500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E68F8F-A2CC-05CC-4327-71FA43AD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5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516DC7-942B-9E41-C8E0-7C271841EA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5895" y="1096962"/>
            <a:ext cx="83319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F785CA-40A1-A1F5-A6A1-15FBBDE3C1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2801" y="3146330"/>
            <a:ext cx="15461672" cy="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317928-A764-6420-FF43-4FE20D61D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05" y="2329750"/>
            <a:ext cx="4502150" cy="390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1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ENTRAÎNEMENT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09" y="5029202"/>
            <a:ext cx="9715500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E68F8F-A2CC-05CC-4327-71FA43AD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5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516DC7-942B-9E41-C8E0-7C271841EA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5895" y="1096962"/>
            <a:ext cx="83319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F785CA-40A1-A1F5-A6A1-15FBBDE3C1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2801" y="3146330"/>
            <a:ext cx="15461672" cy="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317928-A764-6420-FF43-4FE20D61D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05" y="2329750"/>
            <a:ext cx="4502150" cy="390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58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CROSS-TRAINING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270" y="4921252"/>
            <a:ext cx="2536149" cy="28783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332A15-4B19-B5C2-46F8-A6B6BF77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105" y="2543174"/>
            <a:ext cx="3182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193" name="Image 6" descr="On a test ! - Test et avis élastique de musculation et fitness">
            <a:extLst>
              <a:ext uri="{FF2B5EF4-FFF2-40B4-BE49-F238E27FC236}">
                <a16:creationId xmlns:a16="http://schemas.microsoft.com/office/drawing/2014/main" id="{AB1DE513-5129-03D9-D8FC-12582423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31" y="2543175"/>
            <a:ext cx="3944651" cy="3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6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MAXIMISER VOTRE ENTRAÎNEMENT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270" y="4921252"/>
            <a:ext cx="2536149" cy="28783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332A15-4B19-B5C2-46F8-A6B6BF77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105" y="2543174"/>
            <a:ext cx="3182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7FE44B-ABC6-8959-A72A-7055B20B1BE3}"/>
              </a:ext>
            </a:extLst>
          </p:cNvPr>
          <p:cNvSpPr txBox="1"/>
          <p:nvPr/>
        </p:nvSpPr>
        <p:spPr>
          <a:xfrm>
            <a:off x="1385887" y="2748519"/>
            <a:ext cx="10544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Échauffement à sec (pas d’étirement).</a:t>
            </a:r>
          </a:p>
          <a:p>
            <a:pPr marL="342900" indent="-342900">
              <a:buAutoNum type="arabicPeriod"/>
            </a:pPr>
            <a:r>
              <a:rPr lang="fr-FR" dirty="0"/>
              <a:t>Échauffement dans l’eau afin de bien sentir l’eau, prendre les repères et se préparer à la série principale.</a:t>
            </a:r>
          </a:p>
          <a:p>
            <a:pPr marL="342900" indent="-342900">
              <a:buAutoNum type="arabicPeriod"/>
            </a:pPr>
            <a:r>
              <a:rPr lang="fr-FR" dirty="0"/>
              <a:t>Série principale (donnez-vous des objectifs d’entraînement et sortez de votre zone de confort).</a:t>
            </a:r>
          </a:p>
          <a:p>
            <a:pPr marL="342900" indent="-342900">
              <a:buAutoNum type="arabicPeriod"/>
            </a:pPr>
            <a:r>
              <a:rPr lang="fr-FR" dirty="0"/>
              <a:t>Retour au calme dans l’eau (essayer de bien nager).</a:t>
            </a:r>
          </a:p>
          <a:p>
            <a:pPr marL="342900" indent="-342900">
              <a:buAutoNum type="arabicPeriod"/>
            </a:pPr>
            <a:r>
              <a:rPr lang="fr-FR" dirty="0"/>
              <a:t>Étirements hors de l’eau.</a:t>
            </a:r>
          </a:p>
          <a:p>
            <a:pPr marL="342900" indent="-342900">
              <a:buAutoNum type="arabicPeriod"/>
            </a:pPr>
            <a:r>
              <a:rPr lang="fr-FR" dirty="0"/>
              <a:t>Manger des protéines.</a:t>
            </a:r>
          </a:p>
          <a:p>
            <a:pPr marL="342900" indent="-342900">
              <a:buAutoNum type="arabicPeriod"/>
            </a:pPr>
            <a:r>
              <a:rPr lang="fr-FR" dirty="0"/>
              <a:t>Boire de l’eau.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Nagez TOUJOURS en qualité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76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PRÉVENTION DES BLESSURES ET CRAMPES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135" y="3599271"/>
            <a:ext cx="4461381" cy="181116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pic>
        <p:nvPicPr>
          <p:cNvPr id="9218" name="Picture 2" descr="Bouteille D'Eau Souple||Squeeze Water Bottle">
            <a:extLst>
              <a:ext uri="{FF2B5EF4-FFF2-40B4-BE49-F238E27FC236}">
                <a16:creationId xmlns:a16="http://schemas.microsoft.com/office/drawing/2014/main" id="{F181B2F7-F189-FED0-C42D-AF4874A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7" y="2449142"/>
            <a:ext cx="1901825" cy="19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s étirements musculaires">
            <a:extLst>
              <a:ext uri="{FF2B5EF4-FFF2-40B4-BE49-F238E27FC236}">
                <a16:creationId xmlns:a16="http://schemas.microsoft.com/office/drawing/2014/main" id="{17625F8D-856E-D873-D42A-AE52316B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10" y="2378076"/>
            <a:ext cx="5357813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2F537C-2CC3-87CB-26DD-0CD60FCC9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40" y="3903223"/>
            <a:ext cx="1219200" cy="2273300"/>
          </a:xfrm>
          <a:prstGeom prst="rect">
            <a:avLst/>
          </a:prstGeom>
        </p:spPr>
      </p:pic>
      <p:pic>
        <p:nvPicPr>
          <p:cNvPr id="9224" name="Picture 8" descr="Yogurt - Wikipedia">
            <a:extLst>
              <a:ext uri="{FF2B5EF4-FFF2-40B4-BE49-F238E27FC236}">
                <a16:creationId xmlns:a16="http://schemas.microsoft.com/office/drawing/2014/main" id="{1927DDE1-79BB-4561-2A29-938F4BD6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10" y="4696162"/>
            <a:ext cx="1541457" cy="15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+mn-lt"/>
              </a:rPr>
              <a:t>CONTEXTE DE LA CONFÉRENCE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009" y="2341849"/>
            <a:ext cx="9715500" cy="4039584"/>
          </a:xfrm>
        </p:spPr>
        <p:txBody>
          <a:bodyPr anchor="t">
            <a:normAutofit fontScale="85000" lnSpcReduction="10000"/>
          </a:bodyPr>
          <a:lstStyle/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Fédération de natation du Québec désir offrir de l’appui aux Maître nageurs. Différentes activités et évènements vous seront donc proposés dans les prochains mois. 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conférence est destinée aux Maîtres nageurs/e/s du Québec, dans le but de transmettre des connaissances accessibles à tous.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voulons privilégier l’aspect dépassement de soi pour les nageurs adultes qui le désirent.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différentes activités proposées seront destinées à ceux qui désir </a:t>
            </a: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leurs </a:t>
            </a: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performances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première conférence est un </a:t>
            </a: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survol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différents aspects d’une préparation adéquate vers un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présentation est </a:t>
            </a:r>
            <a:r>
              <a:rPr lang="fr-CA" sz="2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générale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Toutes les personnes présentent ont des objectifs diversifiés. Nous espérons que cette conférence vous donnera quelques pistes pour une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optimale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9035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+mn-lt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009" y="2341849"/>
            <a:ext cx="9715500" cy="4039584"/>
          </a:xfrm>
        </p:spPr>
        <p:txBody>
          <a:bodyPr anchor="t">
            <a:normAutofit fontScale="70000" lnSpcReduction="20000"/>
          </a:bodyPr>
          <a:lstStyle/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entraîneur a sa </a:t>
            </a: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Elles sont toutes bonnes, puisque votre entraîneur est</a:t>
            </a:r>
            <a:r>
              <a:rPr lang="fr-CA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passionné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la natation. L’expérience et le programme de formation d’entraîneurs assurent que  vous êtes  entre bonnes mains. 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présentation d’aujourd’hui est basée sur mes années d’expériences et les nombreuses formations que j’ai suivies.</a:t>
            </a:r>
          </a:p>
          <a:p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personnes nagent dans des clubs. Le fait de nager avec d’autres athlètes est très bénéfique. Par contre, le fait de nager en groupe a des inconvénients:</a:t>
            </a: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AVANTAGES: 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 social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Rétroaction de l’entraîneur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 de styles</a:t>
            </a:r>
          </a:p>
          <a:p>
            <a:pPr marL="914400" lvl="2" indent="0">
              <a:buNone/>
            </a:pP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INCONVÉNIENTS: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 de personnalisation du plan d’entraînement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Manque d’heures d’entraînement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souplesse dans l’horaire</a:t>
            </a:r>
          </a:p>
          <a:p>
            <a:pPr lvl="2">
              <a:buFont typeface="Wingdings" pitchFamily="2" charset="2"/>
              <a:buChar char="Ø"/>
            </a:pPr>
            <a:r>
              <a:rPr lang="fr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 ou pas de suivi pour la préparation physique hors de l’eau</a:t>
            </a:r>
          </a:p>
          <a:p>
            <a:pPr marL="914400" lvl="2" indent="0">
              <a:buNone/>
            </a:pPr>
            <a:endParaRPr lang="fr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214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+mn-lt"/>
              </a:rPr>
              <a:t>LES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009" y="2341849"/>
            <a:ext cx="9715500" cy="4039584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 D’ACCOMPLISSEMENT PERSONNEL DOIVENT ÊTRE:</a:t>
            </a:r>
          </a:p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Réalistes et en fonction de ses capacités</a:t>
            </a:r>
          </a:p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Multiples (techniques, compétitions, temps, </a:t>
            </a:r>
            <a:r>
              <a:rPr lang="fr-C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3. Mesurables (amélioration, temps, distance, </a:t>
            </a:r>
            <a:r>
              <a:rPr lang="fr-C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VOS OBJECTIFS aideront à déterminer votre plan d’entraînement (processus)</a:t>
            </a: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522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06" y="746957"/>
            <a:ext cx="10264697" cy="718960"/>
          </a:xfrm>
        </p:spPr>
        <p:txBody>
          <a:bodyPr>
            <a:normAutofit fontScale="90000"/>
          </a:bodyPr>
          <a:lstStyle/>
          <a:p>
            <a:pPr algn="ctr"/>
            <a:br>
              <a:rPr lang="fr-CA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D’ENTRAÎNEMENT</a:t>
            </a:r>
            <a:br>
              <a:rPr lang="fr-CA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SIMPLIFIÉ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008" y="2378077"/>
            <a:ext cx="10110281" cy="40033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EXEMPLE:</a:t>
            </a: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C4BA08F3-1385-AA88-6E77-181616F74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18213"/>
              </p:ext>
            </p:extLst>
          </p:nvPr>
        </p:nvGraphicFramePr>
        <p:xfrm>
          <a:off x="68072" y="3318756"/>
          <a:ext cx="2248374" cy="103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374">
                  <a:extLst>
                    <a:ext uri="{9D8B030D-6E8A-4147-A177-3AD203B41FA5}">
                      <a16:colId xmlns:a16="http://schemas.microsoft.com/office/drawing/2014/main" val="1289054011"/>
                    </a:ext>
                  </a:extLst>
                </a:gridCol>
              </a:tblGrid>
              <a:tr h="10331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1. REMISE EN FORME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8 À 12 SEMAINES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05795"/>
                  </a:ext>
                </a:extLst>
              </a:tr>
            </a:tbl>
          </a:graphicData>
        </a:graphic>
      </p:graphicFrame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84224C9E-919D-DB5E-AE25-C7562FDBB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19679"/>
              </p:ext>
            </p:extLst>
          </p:nvPr>
        </p:nvGraphicFramePr>
        <p:xfrm>
          <a:off x="2316446" y="3332536"/>
          <a:ext cx="3826963" cy="103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63">
                  <a:extLst>
                    <a:ext uri="{9D8B030D-6E8A-4147-A177-3AD203B41FA5}">
                      <a16:colId xmlns:a16="http://schemas.microsoft.com/office/drawing/2014/main" val="2125646687"/>
                    </a:ext>
                  </a:extLst>
                </a:gridCol>
              </a:tblGrid>
              <a:tr h="103314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2. AUGMENTATION GRADUELLE DU VOLUME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15 à 20 semaines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94095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B34806E3-8E0B-8873-8C3B-2298A098B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59126"/>
              </p:ext>
            </p:extLst>
          </p:nvPr>
        </p:nvGraphicFramePr>
        <p:xfrm>
          <a:off x="6141913" y="3346313"/>
          <a:ext cx="1505583" cy="103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583">
                  <a:extLst>
                    <a:ext uri="{9D8B030D-6E8A-4147-A177-3AD203B41FA5}">
                      <a16:colId xmlns:a16="http://schemas.microsoft.com/office/drawing/2014/main" val="1298683627"/>
                    </a:ext>
                  </a:extLst>
                </a:gridCol>
              </a:tblGrid>
              <a:tr h="10331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3. POINTE </a:t>
                      </a:r>
                    </a:p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 à 3 semaines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494570"/>
                  </a:ext>
                </a:extLst>
              </a:tr>
            </a:tbl>
          </a:graphicData>
        </a:graphic>
      </p:graphicFrame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89A45D7A-7A0C-D0E6-1FA4-FCE086F3B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2251"/>
              </p:ext>
            </p:extLst>
          </p:nvPr>
        </p:nvGraphicFramePr>
        <p:xfrm>
          <a:off x="9103324" y="3360091"/>
          <a:ext cx="1366325" cy="10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25">
                  <a:extLst>
                    <a:ext uri="{9D8B030D-6E8A-4147-A177-3AD203B41FA5}">
                      <a16:colId xmlns:a16="http://schemas.microsoft.com/office/drawing/2014/main" val="3359678455"/>
                    </a:ext>
                  </a:extLst>
                </a:gridCol>
              </a:tblGrid>
              <a:tr h="103314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5. OBJECTIF</a:t>
                      </a:r>
                    </a:p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 à 2 semaines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48212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13E7BD3E-070B-0BF6-26AA-E3305C709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91090"/>
              </p:ext>
            </p:extLst>
          </p:nvPr>
        </p:nvGraphicFramePr>
        <p:xfrm>
          <a:off x="7645998" y="3360091"/>
          <a:ext cx="1516803" cy="103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803">
                  <a:extLst>
                    <a:ext uri="{9D8B030D-6E8A-4147-A177-3AD203B41FA5}">
                      <a16:colId xmlns:a16="http://schemas.microsoft.com/office/drawing/2014/main" val="2494387274"/>
                    </a:ext>
                  </a:extLst>
                </a:gridCol>
              </a:tblGrid>
              <a:tr h="103314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4. TAPER</a:t>
                      </a:r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 à 2 semaines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21320"/>
                  </a:ext>
                </a:extLst>
              </a:tr>
            </a:tbl>
          </a:graphicData>
        </a:graphic>
      </p:graphicFrame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E45A3BD4-A0A4-0A19-7CE9-0FE848289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50961"/>
              </p:ext>
            </p:extLst>
          </p:nvPr>
        </p:nvGraphicFramePr>
        <p:xfrm>
          <a:off x="10510204" y="3346312"/>
          <a:ext cx="1039813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>
                  <a:extLst>
                    <a:ext uri="{9D8B030D-6E8A-4147-A177-3AD203B41FA5}">
                      <a16:colId xmlns:a16="http://schemas.microsoft.com/office/drawing/2014/main" val="2409935367"/>
                    </a:ext>
                  </a:extLst>
                </a:gridCol>
              </a:tblGrid>
              <a:tr h="10331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6. REPOS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 semaines ou 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21865"/>
                  </a:ext>
                </a:extLst>
              </a:tr>
            </a:tbl>
          </a:graphicData>
        </a:graphic>
      </p:graphicFrame>
      <p:sp>
        <p:nvSpPr>
          <p:cNvPr id="14" name="Flèche vers le haut 13">
            <a:extLst>
              <a:ext uri="{FF2B5EF4-FFF2-40B4-BE49-F238E27FC236}">
                <a16:creationId xmlns:a16="http://schemas.microsoft.com/office/drawing/2014/main" id="{B109F9B4-3974-33BB-6FE9-2AC6BDB9A6FD}"/>
              </a:ext>
            </a:extLst>
          </p:cNvPr>
          <p:cNvSpPr/>
          <p:nvPr/>
        </p:nvSpPr>
        <p:spPr>
          <a:xfrm rot="4788676">
            <a:off x="3058585" y="2255584"/>
            <a:ext cx="303476" cy="601166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98780431-4710-96FB-742F-1526C1798FC2}"/>
              </a:ext>
            </a:extLst>
          </p:cNvPr>
          <p:cNvSpPr/>
          <p:nvPr/>
        </p:nvSpPr>
        <p:spPr>
          <a:xfrm rot="702039">
            <a:off x="7602423" y="4564165"/>
            <a:ext cx="1505130" cy="2653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287E5F28-9586-BE92-0319-D89094603A6E}"/>
              </a:ext>
            </a:extLst>
          </p:cNvPr>
          <p:cNvSpPr/>
          <p:nvPr/>
        </p:nvSpPr>
        <p:spPr>
          <a:xfrm>
            <a:off x="9112350" y="4800119"/>
            <a:ext cx="1319435" cy="31617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44024E88-3AD8-7AA5-853C-3BB91E6AF89F}"/>
              </a:ext>
            </a:extLst>
          </p:cNvPr>
          <p:cNvSpPr/>
          <p:nvPr/>
        </p:nvSpPr>
        <p:spPr>
          <a:xfrm>
            <a:off x="10540906" y="5104590"/>
            <a:ext cx="978408" cy="2931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5F2441D-0770-6848-D396-6D354869E0B5}"/>
              </a:ext>
            </a:extLst>
          </p:cNvPr>
          <p:cNvSpPr txBox="1"/>
          <p:nvPr/>
        </p:nvSpPr>
        <p:spPr>
          <a:xfrm rot="20948777">
            <a:off x="473026" y="5534867"/>
            <a:ext cx="574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TECHNIQUE ET VOLUME</a:t>
            </a:r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1AF76C7D-4C29-6FA9-C4B9-ECBF3C3FA414}"/>
              </a:ext>
            </a:extLst>
          </p:cNvPr>
          <p:cNvSpPr/>
          <p:nvPr/>
        </p:nvSpPr>
        <p:spPr>
          <a:xfrm rot="21119968">
            <a:off x="6173607" y="4508918"/>
            <a:ext cx="1424081" cy="25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8135312-AB64-4383-AFC1-1BE0C9187576}"/>
              </a:ext>
            </a:extLst>
          </p:cNvPr>
          <p:cNvSpPr txBox="1"/>
          <p:nvPr/>
        </p:nvSpPr>
        <p:spPr>
          <a:xfrm rot="21090164">
            <a:off x="6266405" y="4834792"/>
            <a:ext cx="140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DOUBLE ET CAMP D’ENTRAÎNEMENT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9C3D358-343F-0990-A417-5B526C804C30}"/>
              </a:ext>
            </a:extLst>
          </p:cNvPr>
          <p:cNvSpPr txBox="1"/>
          <p:nvPr/>
        </p:nvSpPr>
        <p:spPr>
          <a:xfrm rot="1082450">
            <a:off x="7546971" y="4979897"/>
            <a:ext cx="167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BAISSE DU VOLUME AUGMENTATION DE LA VITESSE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A9C0923-D333-94A6-6B81-B48B97D9A622}"/>
              </a:ext>
            </a:extLst>
          </p:cNvPr>
          <p:cNvSpPr txBox="1"/>
          <p:nvPr/>
        </p:nvSpPr>
        <p:spPr>
          <a:xfrm>
            <a:off x="10483328" y="5444270"/>
            <a:ext cx="117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REPOS PASSIF OU ACTIF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9D65695-82FE-51D1-3959-DC0F6ECCEEEE}"/>
              </a:ext>
            </a:extLst>
          </p:cNvPr>
          <p:cNvSpPr txBox="1"/>
          <p:nvPr/>
        </p:nvSpPr>
        <p:spPr>
          <a:xfrm>
            <a:off x="9172076" y="5129213"/>
            <a:ext cx="11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GARDER UN VOLUME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3C7B2C8-A7F8-0855-CEEE-54238BE6F82B}"/>
              </a:ext>
            </a:extLst>
          </p:cNvPr>
          <p:cNvSpPr txBox="1"/>
          <p:nvPr/>
        </p:nvSpPr>
        <p:spPr>
          <a:xfrm rot="20998654">
            <a:off x="-69500" y="5949902"/>
            <a:ext cx="7796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6km - 7km - 8,2km - 10km – 11,5km  - 12km – 12,7km – 13km – 13,6km -14 km – 15,5km -16km – 16 km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7F4BC1C8-7FAB-2B94-07FC-80BD1346F6CD}"/>
              </a:ext>
            </a:extLst>
          </p:cNvPr>
          <p:cNvCxnSpPr>
            <a:cxnSpLocks/>
          </p:cNvCxnSpPr>
          <p:nvPr/>
        </p:nvCxnSpPr>
        <p:spPr>
          <a:xfrm>
            <a:off x="7343042" y="6858000"/>
            <a:ext cx="253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DB30CAD5-0943-DC8F-BC11-86C5BEC4B006}"/>
              </a:ext>
            </a:extLst>
          </p:cNvPr>
          <p:cNvSpPr txBox="1"/>
          <p:nvPr/>
        </p:nvSpPr>
        <p:spPr>
          <a:xfrm rot="1069353">
            <a:off x="7592605" y="5495605"/>
            <a:ext cx="123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12km – 10km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AEF5990-F15F-49CD-C61E-95E0E718F98E}"/>
              </a:ext>
            </a:extLst>
          </p:cNvPr>
          <p:cNvSpPr txBox="1"/>
          <p:nvPr/>
        </p:nvSpPr>
        <p:spPr>
          <a:xfrm>
            <a:off x="9172076" y="5672575"/>
            <a:ext cx="72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10km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669DC53-197D-41E1-D6A0-3A8C9401BB96}"/>
              </a:ext>
            </a:extLst>
          </p:cNvPr>
          <p:cNvSpPr txBox="1"/>
          <p:nvPr/>
        </p:nvSpPr>
        <p:spPr>
          <a:xfrm>
            <a:off x="10465909" y="5905935"/>
            <a:ext cx="123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8 à 12km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074EDBA-02FF-95C3-4A8F-D6B66AB218E7}"/>
              </a:ext>
            </a:extLst>
          </p:cNvPr>
          <p:cNvSpPr txBox="1"/>
          <p:nvPr/>
        </p:nvSpPr>
        <p:spPr>
          <a:xfrm>
            <a:off x="5755401" y="6341887"/>
            <a:ext cx="37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EXEMPLE KM PAR SEMAINE</a:t>
            </a:r>
          </a:p>
        </p:txBody>
      </p:sp>
    </p:spTree>
    <p:extLst>
      <p:ext uri="{BB962C8B-B14F-4D97-AF65-F5344CB8AC3E}">
        <p14:creationId xmlns:p14="http://schemas.microsoft.com/office/powerpoint/2010/main" val="13482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SÉRIES PILIERS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512" y="2812887"/>
            <a:ext cx="9715500" cy="324472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fr-C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entraînements incluant des séries piliers sont importants afin de mesurer votre évolution, d’augmenter votre confiance et de vous permettre de sortir de votre zone de confort.</a:t>
            </a:r>
          </a:p>
          <a:p>
            <a:pPr marL="0" indent="0">
              <a:buNone/>
            </a:pPr>
            <a:endParaRPr lang="fr-CA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de maximiser leur utilité, il est conseillé de les répéter régulièrement.</a:t>
            </a:r>
          </a:p>
          <a:p>
            <a:pPr marL="0" indent="0">
              <a:buNone/>
            </a:pPr>
            <a:endParaRPr lang="fr-CA" sz="9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important de bien les planifier dans le plan d’entraînement et de comptabiliser les résultats. Ceci peut parfois révéler que vous cumulez de la fatigue et donc aider à ajuster le plan d’entraînement.</a:t>
            </a:r>
          </a:p>
          <a:p>
            <a:pPr marL="0" indent="0">
              <a:buNone/>
            </a:pPr>
            <a:r>
              <a:rPr lang="fr-C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790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EXEMPLE DE SÉRIE PILLIER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93" y="2341848"/>
            <a:ext cx="9715500" cy="43018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30x 100 à + 5 à 7 sec de votre meilleur temps (PB) Augmenter votre endurance</a:t>
            </a:r>
          </a:p>
          <a:p>
            <a:pPr marL="457200" indent="-457200"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Commencer par 16x 100 à + 10 sec de votre PB (ex: PB est 1:30 faire 16x 100  SUR 1:40)</a:t>
            </a:r>
          </a:p>
          <a:p>
            <a:pPr marL="457200" indent="-457200"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Augmenter le nombre de 100 à + 10 sec de votre PB 1 à 2 par mois</a:t>
            </a:r>
          </a:p>
          <a:p>
            <a:pPr marL="457200" indent="-457200"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Augmenter à 30x 100 et descendre le temps 1x par mois</a:t>
            </a: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FF6618C-2D30-BD68-C7AE-3A316B14C0FB}"/>
              </a:ext>
            </a:extLst>
          </p:cNvPr>
          <p:cNvCxnSpPr>
            <a:cxnSpLocks/>
          </p:cNvCxnSpPr>
          <p:nvPr/>
        </p:nvCxnSpPr>
        <p:spPr>
          <a:xfrm>
            <a:off x="4786726" y="3963866"/>
            <a:ext cx="0" cy="18347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EB64BBF-8FF3-832D-638A-3D23E4D40674}"/>
              </a:ext>
            </a:extLst>
          </p:cNvPr>
          <p:cNvCxnSpPr>
            <a:cxnSpLocks/>
          </p:cNvCxnSpPr>
          <p:nvPr/>
        </p:nvCxnSpPr>
        <p:spPr>
          <a:xfrm flipH="1">
            <a:off x="4792496" y="5798643"/>
            <a:ext cx="283469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2A2F09D-5EFC-82EB-1D16-6F58A597A1CB}"/>
              </a:ext>
            </a:extLst>
          </p:cNvPr>
          <p:cNvCxnSpPr>
            <a:cxnSpLocks/>
          </p:cNvCxnSpPr>
          <p:nvPr/>
        </p:nvCxnSpPr>
        <p:spPr>
          <a:xfrm>
            <a:off x="5045001" y="5187257"/>
            <a:ext cx="0" cy="6072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87E22B9-A764-9688-7838-8A6B0DB2398B}"/>
              </a:ext>
            </a:extLst>
          </p:cNvPr>
          <p:cNvCxnSpPr>
            <a:cxnSpLocks/>
          </p:cNvCxnSpPr>
          <p:nvPr/>
        </p:nvCxnSpPr>
        <p:spPr>
          <a:xfrm>
            <a:off x="5691281" y="4819949"/>
            <a:ext cx="0" cy="978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A46BDE2-37FA-C482-60BA-BEA512FF36BB}"/>
              </a:ext>
            </a:extLst>
          </p:cNvPr>
          <p:cNvCxnSpPr>
            <a:cxnSpLocks/>
          </p:cNvCxnSpPr>
          <p:nvPr/>
        </p:nvCxnSpPr>
        <p:spPr>
          <a:xfrm>
            <a:off x="6386606" y="4536601"/>
            <a:ext cx="0" cy="1257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CDBE692-A643-A18A-44C8-6A0A4136E6A1}"/>
              </a:ext>
            </a:extLst>
          </p:cNvPr>
          <p:cNvCxnSpPr>
            <a:cxnSpLocks/>
          </p:cNvCxnSpPr>
          <p:nvPr/>
        </p:nvCxnSpPr>
        <p:spPr>
          <a:xfrm>
            <a:off x="7029544" y="4249317"/>
            <a:ext cx="0" cy="1545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112588F-303D-1E9A-A844-981CF368DAE1}"/>
              </a:ext>
            </a:extLst>
          </p:cNvPr>
          <p:cNvSpPr txBox="1"/>
          <p:nvPr/>
        </p:nvSpPr>
        <p:spPr>
          <a:xfrm>
            <a:off x="6791426" y="590371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8A38AE8-EDDD-CDB5-E982-5205CB7B9687}"/>
              </a:ext>
            </a:extLst>
          </p:cNvPr>
          <p:cNvSpPr txBox="1"/>
          <p:nvPr/>
        </p:nvSpPr>
        <p:spPr>
          <a:xfrm>
            <a:off x="6175117" y="5914508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18A5579-2453-1D8B-0D2B-103085F69573}"/>
              </a:ext>
            </a:extLst>
          </p:cNvPr>
          <p:cNvSpPr txBox="1"/>
          <p:nvPr/>
        </p:nvSpPr>
        <p:spPr>
          <a:xfrm>
            <a:off x="4802113" y="5903719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7C7B2F9-DB27-E966-C65B-C3BE12604208}"/>
              </a:ext>
            </a:extLst>
          </p:cNvPr>
          <p:cNvSpPr txBox="1"/>
          <p:nvPr/>
        </p:nvSpPr>
        <p:spPr>
          <a:xfrm>
            <a:off x="4112171" y="5336977"/>
            <a:ext cx="64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1:45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5036DB-C1CF-5C8C-D2AB-88853F6BF144}"/>
              </a:ext>
            </a:extLst>
          </p:cNvPr>
          <p:cNvSpPr txBox="1"/>
          <p:nvPr/>
        </p:nvSpPr>
        <p:spPr>
          <a:xfrm>
            <a:off x="4116200" y="4799710"/>
            <a:ext cx="869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1:40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228A17-D254-8BA9-6E9C-D95F090201E4}"/>
              </a:ext>
            </a:extLst>
          </p:cNvPr>
          <p:cNvSpPr txBox="1"/>
          <p:nvPr/>
        </p:nvSpPr>
        <p:spPr>
          <a:xfrm>
            <a:off x="4116200" y="4382712"/>
            <a:ext cx="61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1:40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94AAF03-276F-458B-3081-AC8F29EFAB2C}"/>
              </a:ext>
            </a:extLst>
          </p:cNvPr>
          <p:cNvSpPr txBox="1"/>
          <p:nvPr/>
        </p:nvSpPr>
        <p:spPr>
          <a:xfrm>
            <a:off x="4124631" y="4014511"/>
            <a:ext cx="71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1:30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3B7BD3C-5E00-27A2-DA3F-76A9C45BFE08}"/>
              </a:ext>
            </a:extLst>
          </p:cNvPr>
          <p:cNvSpPr txBox="1"/>
          <p:nvPr/>
        </p:nvSpPr>
        <p:spPr>
          <a:xfrm>
            <a:off x="5634986" y="5852953"/>
            <a:ext cx="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CA125BF-E332-B9C2-B239-B51FD653BE5A}"/>
              </a:ext>
            </a:extLst>
          </p:cNvPr>
          <p:cNvSpPr txBox="1"/>
          <p:nvPr/>
        </p:nvSpPr>
        <p:spPr>
          <a:xfrm>
            <a:off x="5385473" y="5914508"/>
            <a:ext cx="4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0AA8DDD-63FC-75EF-2D25-4A9C390BF968}"/>
              </a:ext>
            </a:extLst>
          </p:cNvPr>
          <p:cNvSpPr txBox="1"/>
          <p:nvPr/>
        </p:nvSpPr>
        <p:spPr>
          <a:xfrm>
            <a:off x="2148087" y="3923150"/>
            <a:ext cx="109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TEMPS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E380EDD-2E78-6E85-511A-7D1609840CCC}"/>
              </a:ext>
            </a:extLst>
          </p:cNvPr>
          <p:cNvSpPr txBox="1"/>
          <p:nvPr/>
        </p:nvSpPr>
        <p:spPr>
          <a:xfrm>
            <a:off x="8343170" y="5920437"/>
            <a:ext cx="221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NOMBRE DE 100m </a:t>
            </a:r>
          </a:p>
        </p:txBody>
      </p:sp>
    </p:spTree>
    <p:extLst>
      <p:ext uri="{BB962C8B-B14F-4D97-AF65-F5344CB8AC3E}">
        <p14:creationId xmlns:p14="http://schemas.microsoft.com/office/powerpoint/2010/main" val="43468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EXEMPLE DE SÉRIE PILLIER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74" y="2166058"/>
            <a:ext cx="9715500" cy="43018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MINI-MAX pour valider votre efficacité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2x 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8x 50 @ 1:00</a:t>
            </a:r>
          </a:p>
          <a:p>
            <a:pPr marL="0" indent="0">
              <a:buNone/>
            </a:pPr>
            <a:r>
              <a:rPr lang="fr-CA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200 EZ @ 5:00</a:t>
            </a:r>
          </a:p>
          <a:p>
            <a:pPr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Minimum de coups de bras avec un maximum de vitesse</a:t>
            </a:r>
          </a:p>
          <a:p>
            <a:pPr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Compter votre nombre de coups de bras + votre temps (ex: 28 coups de bras + 30 sec pour le 50 = 58)</a:t>
            </a:r>
          </a:p>
          <a:p>
            <a:pPr>
              <a:buAutoNum type="arabicPeriod"/>
            </a:pPr>
            <a:r>
              <a:rPr lang="fr-C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Le but est de descendre les résultats</a:t>
            </a: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C88B152-254E-5D70-882F-75B534EEB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281" y="31008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705DDC-2C23-D535-2737-4F47F0F9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50" y="4612714"/>
            <a:ext cx="3929062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429F05-5954-A987-D0A9-F8228971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  <a:latin typeface="+mn-lt"/>
              </a:rPr>
              <a:t>COMPÉTITIONS EN PISCINE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B8BCC8-24B8-8555-969E-AA9C6B8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93" y="2378076"/>
            <a:ext cx="9715500" cy="38553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compétition </a:t>
            </a:r>
            <a:r>
              <a:rPr lang="fr-CA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 pas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même importance.</a:t>
            </a:r>
          </a:p>
          <a:p>
            <a:pPr marL="457200" indent="-457200">
              <a:buAutoNum type="arabicPeriod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recommandé de participer </a:t>
            </a:r>
            <a:r>
              <a:rPr lang="fr-CA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CA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compétition par mois à partir du 2 </a:t>
            </a:r>
            <a:r>
              <a:rPr lang="fr-C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ième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mois d’entraînement, si possible.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Prévoir un </a:t>
            </a:r>
            <a:r>
              <a:rPr lang="fr-CA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échauffement dans l’eau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votre entraîneur ne vous en a pas fourni.</a:t>
            </a:r>
          </a:p>
          <a:p>
            <a:pPr marL="457200" indent="-457200">
              <a:buAutoNum type="arabicPeriod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CA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techniques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favorisent l’observation de votre évolution.</a:t>
            </a:r>
          </a:p>
          <a:p>
            <a:pPr marL="457200" indent="-457200">
              <a:buAutoNum type="arabicPeriod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la</a:t>
            </a:r>
            <a:r>
              <a:rPr lang="fr-CA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vidéo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d’analyser vos épreuves les plus importantes.</a:t>
            </a:r>
          </a:p>
          <a:p>
            <a:pPr marL="0" indent="0" algn="ctr">
              <a:buNone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71899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69DF70A9BB9489AA66C20D78CFC0E" ma:contentTypeVersion="16" ma:contentTypeDescription="Crée un document." ma:contentTypeScope="" ma:versionID="fafa093a3c079ff1ee5c5b24f2341dbc">
  <xsd:schema xmlns:xsd="http://www.w3.org/2001/XMLSchema" xmlns:xs="http://www.w3.org/2001/XMLSchema" xmlns:p="http://schemas.microsoft.com/office/2006/metadata/properties" xmlns:ns2="e949c5ab-9ceb-457a-b155-fa17422217ba" xmlns:ns3="38e3ac13-0f52-48ab-af58-c1454b2b5cfd" xmlns:ns4="60a51039-d676-46c5-9307-b04bed7642ca" targetNamespace="http://schemas.microsoft.com/office/2006/metadata/properties" ma:root="true" ma:fieldsID="e79b04e64efa4bc4a0d3f129ffac4ac9" ns2:_="" ns3:_="" ns4:_="">
    <xsd:import namespace="e949c5ab-9ceb-457a-b155-fa17422217ba"/>
    <xsd:import namespace="38e3ac13-0f52-48ab-af58-c1454b2b5cfd"/>
    <xsd:import namespace="60a51039-d676-46c5-9307-b04bed7642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9c5ab-9ceb-457a-b155-fa1742221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fa98cb0-e56d-4012-ba9b-da3149b4f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3ac13-0f52-48ab-af58-c1454b2b5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51039-d676-46c5-9307-b04bed7642c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589e6ea-1480-498f-a53b-1ee7c513ad46}" ma:internalName="TaxCatchAll" ma:showField="CatchAllData" ma:web="60a51039-d676-46c5-9307-b04bed764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030D5-473E-4688-BF76-8E74FA215A44}"/>
</file>

<file path=customXml/itemProps2.xml><?xml version="1.0" encoding="utf-8"?>
<ds:datastoreItem xmlns:ds="http://schemas.openxmlformats.org/officeDocument/2006/customXml" ds:itemID="{C664BEE3-1D50-4BEF-AD4A-7634DE3AD3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15751</TotalTime>
  <Words>1012</Words>
  <Application>Microsoft Office PowerPoint</Application>
  <PresentationFormat>Grand écran</PresentationFormat>
  <Paragraphs>199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MAÎTRE LES BOUCHÉES DOUBLES </vt:lpstr>
      <vt:lpstr>CONTEXTE DE LA CONFÉRENCE</vt:lpstr>
      <vt:lpstr>INTRODUCTION</vt:lpstr>
      <vt:lpstr>LES OBJECTIFS</vt:lpstr>
      <vt:lpstr> PLAN D’ENTRAÎNEMENT SIMPLIFIÉ</vt:lpstr>
      <vt:lpstr>SÉRIES PILIERS</vt:lpstr>
      <vt:lpstr>EXEMPLE DE SÉRIE PILLIER</vt:lpstr>
      <vt:lpstr>EXEMPLE DE SÉRIE PILLIER</vt:lpstr>
      <vt:lpstr>COMPÉTITIONS EN PISCINE</vt:lpstr>
      <vt:lpstr>QUELQUES CONSEILS POUR LES NAGEURS/ES EN EAU LIBRE</vt:lpstr>
      <vt:lpstr>ENTRAÎNEMENT ABDOMINAL</vt:lpstr>
      <vt:lpstr>ENTRAÎNEMENT ABDOMINAL</vt:lpstr>
      <vt:lpstr>ENTRAÎNEMENT ABDOMINAL</vt:lpstr>
      <vt:lpstr>ENTRAÎNEMENT ABDOMINAL</vt:lpstr>
      <vt:lpstr>ENTRAÎNEMENT ABDOMINAL</vt:lpstr>
      <vt:lpstr>CROSS-TRAINING</vt:lpstr>
      <vt:lpstr>MAXIMISER VOTRE ENTRAÎNEMENT</vt:lpstr>
      <vt:lpstr>PRÉVENTION DES BLESSURES ET CRAMPES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ÉQUIPE QUÉBÉCOISE CHAMPIONNAT DU MONDE DES MAÎTRES  </dc:title>
  <dc:creator>Marie Bergeron</dc:creator>
  <cp:lastModifiedBy>Marie Bergeron</cp:lastModifiedBy>
  <cp:revision>83</cp:revision>
  <dcterms:created xsi:type="dcterms:W3CDTF">2022-10-27T23:19:46Z</dcterms:created>
  <dcterms:modified xsi:type="dcterms:W3CDTF">2023-04-27T18:04:28Z</dcterms:modified>
</cp:coreProperties>
</file>